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5" r:id="rId7"/>
    <p:sldId id="269" r:id="rId8"/>
    <p:sldId id="277" r:id="rId9"/>
    <p:sldId id="266" r:id="rId10"/>
    <p:sldId id="271" r:id="rId11"/>
    <p:sldId id="263" r:id="rId12"/>
    <p:sldId id="264" r:id="rId13"/>
    <p:sldId id="261" r:id="rId14"/>
    <p:sldId id="262" r:id="rId15"/>
    <p:sldId id="268" r:id="rId16"/>
    <p:sldId id="267" r:id="rId17"/>
    <p:sldId id="274" r:id="rId18"/>
    <p:sldId id="272" r:id="rId19"/>
    <p:sldId id="275" r:id="rId20"/>
    <p:sldId id="278" r:id="rId21"/>
    <p:sldId id="276" r:id="rId22"/>
    <p:sldId id="297" r:id="rId23"/>
    <p:sldId id="298" r:id="rId24"/>
    <p:sldId id="300" r:id="rId25"/>
    <p:sldId id="302" r:id="rId26"/>
    <p:sldId id="305" r:id="rId27"/>
    <p:sldId id="307" r:id="rId28"/>
    <p:sldId id="304" r:id="rId29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onika Świerczyńska" initials="MŚ" lastIdx="0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7A2E"/>
    <a:srgbClr val="97918C"/>
    <a:srgbClr val="290B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E:\Inwestycje_gminne_2022-2.xlsx" TargetMode="External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Wykres%20w%20programie%20Microsoft%20PowerPoint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0992296446359108E-2"/>
          <c:y val="0.10239242555330719"/>
          <c:w val="0.90468528615103228"/>
          <c:h val="0.56898941772405842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'2022 r'!$B$3</c:f>
              <c:strCache>
                <c:ptCount val="1"/>
                <c:pt idx="0">
                  <c:v>Wydatek inwestycyjny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5.1347404408922876E-3"/>
                  <c:y val="-3.26911850554582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94E-40B4-9A7F-82EA84A4710B}"/>
                </c:ext>
              </c:extLst>
            </c:dLbl>
            <c:dLbl>
              <c:idx val="1"/>
              <c:layout>
                <c:manualLayout>
                  <c:x val="7.7021106613383494E-3"/>
                  <c:y val="-3.50262697022767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94E-40B4-9A7F-82EA84A4710B}"/>
                </c:ext>
              </c:extLst>
            </c:dLbl>
            <c:dLbl>
              <c:idx val="2"/>
              <c:layout>
                <c:manualLayout>
                  <c:x val="8.985795771561415E-3"/>
                  <c:y val="-2.10157618213660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94E-40B4-9A7F-82EA84A4710B}"/>
                </c:ext>
              </c:extLst>
            </c:dLbl>
            <c:dLbl>
              <c:idx val="3"/>
              <c:layout>
                <c:manualLayout>
                  <c:x val="5.1347404408922173E-3"/>
                  <c:y val="-1.16754232340922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94E-40B4-9A7F-82EA84A4710B}"/>
                </c:ext>
              </c:extLst>
            </c:dLbl>
            <c:dLbl>
              <c:idx val="4"/>
              <c:layout>
                <c:manualLayout>
                  <c:x val="1.0269480881784528E-2"/>
                  <c:y val="-2.80210157618214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94E-40B4-9A7F-82EA84A4710B}"/>
                </c:ext>
              </c:extLst>
            </c:dLbl>
            <c:dLbl>
              <c:idx val="5"/>
              <c:layout>
                <c:manualLayout>
                  <c:x val="6.4184255511153306E-3"/>
                  <c:y val="-2.56859311150029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94E-40B4-9A7F-82EA84A4710B}"/>
                </c:ext>
              </c:extLst>
            </c:dLbl>
            <c:dLbl>
              <c:idx val="6"/>
              <c:layout>
                <c:manualLayout>
                  <c:x val="2.5673702204461321E-3"/>
                  <c:y val="-2.80210157618214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94E-40B4-9A7F-82EA84A4710B}"/>
                </c:ext>
              </c:extLst>
            </c:dLbl>
            <c:dLbl>
              <c:idx val="7"/>
              <c:layout>
                <c:manualLayout>
                  <c:x val="0"/>
                  <c:y val="-2.33508464681845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94E-40B4-9A7F-82EA84A4710B}"/>
                </c:ext>
              </c:extLst>
            </c:dLbl>
            <c:dLbl>
              <c:idx val="8"/>
              <c:layout>
                <c:manualLayout>
                  <c:x val="7.7021106613383026E-3"/>
                  <c:y val="-2.10157618213661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194E-40B4-9A7F-82EA84A4710B}"/>
                </c:ext>
              </c:extLst>
            </c:dLbl>
            <c:dLbl>
              <c:idx val="9"/>
              <c:layout>
                <c:manualLayout>
                  <c:x val="2.4390017094238065E-2"/>
                  <c:y val="-2.10157618213660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94E-40B4-9A7F-82EA84A4710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accent6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'2022 r'!$A$4:$A$13</c:f>
              <c:strCache>
                <c:ptCount val="10"/>
                <c:pt idx="0">
                  <c:v>Gospodarka ściekowa</c:v>
                </c:pt>
                <c:pt idx="1">
                  <c:v>Kultura</c:v>
                </c:pt>
                <c:pt idx="2">
                  <c:v>Oświata</c:v>
                </c:pt>
                <c:pt idx="3">
                  <c:v>Drogi</c:v>
                </c:pt>
                <c:pt idx="4">
                  <c:v>Obiekty sportowe i rekreacyjne</c:v>
                </c:pt>
                <c:pt idx="5">
                  <c:v>Ścieżki rowerowe</c:v>
                </c:pt>
                <c:pt idx="6">
                  <c:v>Wodociągi</c:v>
                </c:pt>
                <c:pt idx="7">
                  <c:v>Pozostałe inwestycje i dotacje</c:v>
                </c:pt>
                <c:pt idx="8">
                  <c:v>Oświetlenie ulic</c:v>
                </c:pt>
                <c:pt idx="9">
                  <c:v>Bezpieczeństwo</c:v>
                </c:pt>
              </c:strCache>
            </c:strRef>
          </c:cat>
          <c:val>
            <c:numRef>
              <c:f>'2022 r'!$B$4:$B$13</c:f>
              <c:numCache>
                <c:formatCode>#,##0.00</c:formatCode>
                <c:ptCount val="10"/>
                <c:pt idx="0">
                  <c:v>9035376.8100000005</c:v>
                </c:pt>
                <c:pt idx="1">
                  <c:v>3558533.51</c:v>
                </c:pt>
                <c:pt idx="2">
                  <c:v>3517799.52</c:v>
                </c:pt>
                <c:pt idx="3">
                  <c:v>2676970.8199999998</c:v>
                </c:pt>
                <c:pt idx="4">
                  <c:v>1844914.22</c:v>
                </c:pt>
                <c:pt idx="5">
                  <c:v>1681938.92</c:v>
                </c:pt>
                <c:pt idx="6">
                  <c:v>1246552.3899999999</c:v>
                </c:pt>
                <c:pt idx="7">
                  <c:v>1261610.49</c:v>
                </c:pt>
                <c:pt idx="8">
                  <c:v>895798.93</c:v>
                </c:pt>
                <c:pt idx="9">
                  <c:v>93788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A-194E-40B4-9A7F-82EA84A4710B}"/>
            </c:ext>
          </c:extLst>
        </c:ser>
        <c:ser>
          <c:idx val="2"/>
          <c:order val="1"/>
          <c:tx>
            <c:strRef>
              <c:f>'2022 r'!$D$3</c:f>
              <c:strCache>
                <c:ptCount val="1"/>
                <c:pt idx="0">
                  <c:v>Dofinansowanie /środki unijne/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5.1347404408922642E-3"/>
                  <c:y val="-3.26911850554582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194E-40B4-9A7F-82EA84A4710B}"/>
                </c:ext>
              </c:extLst>
            </c:dLbl>
            <c:dLbl>
              <c:idx val="2"/>
              <c:layout>
                <c:manualLayout>
                  <c:x val="6.4184255511152829E-3"/>
                  <c:y val="-3.50262697022767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194E-40B4-9A7F-82EA84A4710B}"/>
                </c:ext>
              </c:extLst>
            </c:dLbl>
            <c:dLbl>
              <c:idx val="5"/>
              <c:layout>
                <c:manualLayout>
                  <c:x val="6.4184255511153306E-3"/>
                  <c:y val="-2.56859311150029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194E-40B4-9A7F-82EA84A4710B}"/>
                </c:ext>
              </c:extLst>
            </c:dLbl>
            <c:dLbl>
              <c:idx val="6"/>
              <c:layout>
                <c:manualLayout>
                  <c:x val="6.4184255511153306E-3"/>
                  <c:y val="-3.03561004086398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194E-40B4-9A7F-82EA84A4710B}"/>
                </c:ext>
              </c:extLst>
            </c:dLbl>
            <c:dLbl>
              <c:idx val="7"/>
              <c:layout>
                <c:manualLayout>
                  <c:x val="2.5673702204461321E-3"/>
                  <c:y val="-2.33508464681844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194E-40B4-9A7F-82EA84A4710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rgbClr val="FFFF00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'2022 r'!$A$4:$A$13</c:f>
              <c:strCache>
                <c:ptCount val="10"/>
                <c:pt idx="0">
                  <c:v>Gospodarka ściekowa</c:v>
                </c:pt>
                <c:pt idx="1">
                  <c:v>Kultura</c:v>
                </c:pt>
                <c:pt idx="2">
                  <c:v>Oświata</c:v>
                </c:pt>
                <c:pt idx="3">
                  <c:v>Drogi</c:v>
                </c:pt>
                <c:pt idx="4">
                  <c:v>Obiekty sportowe i rekreacyjne</c:v>
                </c:pt>
                <c:pt idx="5">
                  <c:v>Ścieżki rowerowe</c:v>
                </c:pt>
                <c:pt idx="6">
                  <c:v>Wodociągi</c:v>
                </c:pt>
                <c:pt idx="7">
                  <c:v>Pozostałe inwestycje i dotacje</c:v>
                </c:pt>
                <c:pt idx="8">
                  <c:v>Oświetlenie ulic</c:v>
                </c:pt>
                <c:pt idx="9">
                  <c:v>Bezpieczeństwo</c:v>
                </c:pt>
              </c:strCache>
            </c:strRef>
          </c:cat>
          <c:val>
            <c:numRef>
              <c:f>'2022 r'!$D$4:$D$13</c:f>
              <c:numCache>
                <c:formatCode>General</c:formatCode>
                <c:ptCount val="10"/>
                <c:pt idx="0" formatCode="#,##0.00">
                  <c:v>868830</c:v>
                </c:pt>
                <c:pt idx="2" formatCode="#,##0.00">
                  <c:v>804487.2</c:v>
                </c:pt>
                <c:pt idx="5" formatCode="#,##0.00">
                  <c:v>1004795.76</c:v>
                </c:pt>
                <c:pt idx="6" formatCode="#,##0.00">
                  <c:v>150160</c:v>
                </c:pt>
                <c:pt idx="7" formatCode="#,##0.00">
                  <c:v>56026.5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10-194E-40B4-9A7F-82EA84A4710B}"/>
            </c:ext>
          </c:extLst>
        </c:ser>
        <c:ser>
          <c:idx val="3"/>
          <c:order val="2"/>
          <c:tx>
            <c:strRef>
              <c:f>'2022 r'!$E$3</c:f>
              <c:strCache>
                <c:ptCount val="1"/>
                <c:pt idx="0">
                  <c:v>Dofinansowanie /środki krajowe/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6.4184255511152829E-3"/>
                  <c:y val="-3.26911850554583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194E-40B4-9A7F-82EA84A4710B}"/>
                </c:ext>
              </c:extLst>
            </c:dLbl>
            <c:dLbl>
              <c:idx val="1"/>
              <c:layout>
                <c:manualLayout>
                  <c:x val="3.8510553306691513E-3"/>
                  <c:y val="-3.73613543490951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194E-40B4-9A7F-82EA84A4710B}"/>
                </c:ext>
              </c:extLst>
            </c:dLbl>
            <c:dLbl>
              <c:idx val="3"/>
              <c:layout>
                <c:manualLayout>
                  <c:x val="3.8510553306691981E-3"/>
                  <c:y val="-2.33508464681845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194E-40B4-9A7F-82EA84A4710B}"/>
                </c:ext>
              </c:extLst>
            </c:dLbl>
            <c:dLbl>
              <c:idx val="4"/>
              <c:layout>
                <c:manualLayout>
                  <c:x val="2.567370220446038E-3"/>
                  <c:y val="-3.50262697022767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194E-40B4-9A7F-82EA84A4710B}"/>
                </c:ext>
              </c:extLst>
            </c:dLbl>
            <c:dLbl>
              <c:idx val="7"/>
              <c:layout>
                <c:manualLayout>
                  <c:x val="3.851055330669104E-3"/>
                  <c:y val="-3.03561004086398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194E-40B4-9A7F-82EA84A4710B}"/>
                </c:ext>
              </c:extLst>
            </c:dLbl>
            <c:dLbl>
              <c:idx val="8"/>
              <c:layout>
                <c:manualLayout>
                  <c:x val="1.0269480881784528E-2"/>
                  <c:y val="-3.73613543490951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194E-40B4-9A7F-82EA84A4710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accent3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'2022 r'!$A$4:$A$13</c:f>
              <c:strCache>
                <c:ptCount val="10"/>
                <c:pt idx="0">
                  <c:v>Gospodarka ściekowa</c:v>
                </c:pt>
                <c:pt idx="1">
                  <c:v>Kultura</c:v>
                </c:pt>
                <c:pt idx="2">
                  <c:v>Oświata</c:v>
                </c:pt>
                <c:pt idx="3">
                  <c:v>Drogi</c:v>
                </c:pt>
                <c:pt idx="4">
                  <c:v>Obiekty sportowe i rekreacyjne</c:v>
                </c:pt>
                <c:pt idx="5">
                  <c:v>Ścieżki rowerowe</c:v>
                </c:pt>
                <c:pt idx="6">
                  <c:v>Wodociągi</c:v>
                </c:pt>
                <c:pt idx="7">
                  <c:v>Pozostałe inwestycje i dotacje</c:v>
                </c:pt>
                <c:pt idx="8">
                  <c:v>Oświetlenie ulic</c:v>
                </c:pt>
                <c:pt idx="9">
                  <c:v>Bezpieczeństwo</c:v>
                </c:pt>
              </c:strCache>
            </c:strRef>
          </c:cat>
          <c:val>
            <c:numRef>
              <c:f>'2022 r'!$E$4:$E$13</c:f>
              <c:numCache>
                <c:formatCode>#,##0.00</c:formatCode>
                <c:ptCount val="10"/>
                <c:pt idx="0">
                  <c:v>780492</c:v>
                </c:pt>
                <c:pt idx="1">
                  <c:v>2475000</c:v>
                </c:pt>
                <c:pt idx="3">
                  <c:v>135000</c:v>
                </c:pt>
                <c:pt idx="4">
                  <c:v>650291.01</c:v>
                </c:pt>
                <c:pt idx="7">
                  <c:v>36980</c:v>
                </c:pt>
                <c:pt idx="8">
                  <c:v>77596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17-194E-40B4-9A7F-82EA84A4710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16"/>
        <c:shape val="box"/>
        <c:axId val="153117056"/>
        <c:axId val="153118592"/>
        <c:axId val="188783232"/>
      </c:bar3DChart>
      <c:catAx>
        <c:axId val="153117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cap="none" spc="0" normalizeH="0" baseline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53118592"/>
        <c:crosses val="autoZero"/>
        <c:auto val="1"/>
        <c:lblAlgn val="ctr"/>
        <c:lblOffset val="100"/>
        <c:noMultiLvlLbl val="0"/>
      </c:catAx>
      <c:valAx>
        <c:axId val="153118592"/>
        <c:scaling>
          <c:orientation val="minMax"/>
          <c:max val="90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noFill/>
              <a:round/>
            </a:ln>
            <a:effectLst/>
          </c:spPr>
        </c:min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53117056"/>
        <c:crosses val="autoZero"/>
        <c:crossBetween val="between"/>
      </c:valAx>
      <c:serAx>
        <c:axId val="188783232"/>
        <c:scaling>
          <c:orientation val="minMax"/>
        </c:scaling>
        <c:delete val="1"/>
        <c:axPos val="b"/>
        <c:majorTickMark val="none"/>
        <c:minorTickMark val="none"/>
        <c:tickLblPos val="nextTo"/>
        <c:crossAx val="153118592"/>
        <c:crosses val="autoZero"/>
      </c:ser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3.5702666127523687E-2"/>
          <c:y val="0.93544176404701007"/>
          <c:w val="0.89999992835989284"/>
          <c:h val="6.455823595298995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bg2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1"/>
      </a:pPr>
      <a:endParaRPr lang="pl-PL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6392-47AB-9195-6FC30BD6EFE9}"/>
              </c:ext>
            </c:extLst>
          </c:dPt>
          <c:dPt>
            <c:idx val="1"/>
            <c:bubble3D val="0"/>
            <c:spPr>
              <a:solidFill>
                <a:srgbClr val="FFFF0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6-6392-47AB-9195-6FC30BD6EFE9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6392-47AB-9195-6FC30BD6EFE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8-6392-47AB-9195-6FC30BD6EFE9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9-6392-47AB-9195-6FC30BD6EFE9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A-6392-47AB-9195-6FC30BD6EFE9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B-6392-47AB-9195-6FC30BD6EFE9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C-6392-47AB-9195-6FC30BD6EFE9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D-6392-47AB-9195-6FC30BD6EFE9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E-6392-47AB-9195-6FC30BD6EFE9}"/>
              </c:ext>
            </c:extLst>
          </c:dPt>
          <c:dLbls>
            <c:dLbl>
              <c:idx val="0"/>
              <c:layout>
                <c:manualLayout>
                  <c:x val="1.8031658280045031E-2"/>
                  <c:y val="-8.9187165566836299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>
                        <a:solidFill>
                          <a:srgbClr val="FF0000"/>
                        </a:solidFill>
                      </a:rPr>
                      <a:t>Gospodarka ściekowa
35,0%</a:t>
                    </a:r>
                  </a:p>
                </c:rich>
              </c:tx>
              <c:numFmt formatCode="0.0%" sourceLinked="0"/>
              <c:spPr>
                <a:noFill/>
                <a:ln>
                  <a:noFill/>
                </a:ln>
                <a:effectLst/>
              </c:sp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392-47AB-9195-6FC30BD6EFE9}"/>
                </c:ext>
              </c:extLst>
            </c:dLbl>
            <c:dLbl>
              <c:idx val="1"/>
              <c:layout>
                <c:manualLayout>
                  <c:x val="2.6188446839515E-2"/>
                  <c:y val="2.923729041172885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spc="0" baseline="0">
                        <a:solidFill>
                          <a:schemeClr val="accent2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>
                        <a:solidFill>
                          <a:srgbClr val="FFFF00"/>
                        </a:solidFill>
                      </a:rPr>
                      <a:t>Kultura
13,8%</a:t>
                    </a:r>
                  </a:p>
                </c:rich>
              </c:tx>
              <c:numFmt formatCode="0.0%" sourceLinked="0"/>
              <c:spPr>
                <a:noFill/>
                <a:ln>
                  <a:noFill/>
                </a:ln>
                <a:effectLst/>
              </c:sp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6392-47AB-9195-6FC30BD6EFE9}"/>
                </c:ext>
              </c:extLst>
            </c:dLbl>
            <c:dLbl>
              <c:idx val="2"/>
              <c:layout>
                <c:manualLayout>
                  <c:x val="-1.7458964559676698E-2"/>
                  <c:y val="1.2994351294101819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spc="0" baseline="0">
                        <a:solidFill>
                          <a:schemeClr val="accent3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>
                        <a:solidFill>
                          <a:srgbClr val="00B050"/>
                        </a:solidFill>
                      </a:rPr>
                      <a:t>Oświata
13,6%</a:t>
                    </a:r>
                  </a:p>
                </c:rich>
              </c:tx>
              <c:numFmt formatCode="0.0%" sourceLinked="0"/>
              <c:spPr>
                <a:noFill/>
                <a:ln>
                  <a:noFill/>
                </a:ln>
                <a:effectLst/>
              </c:sp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392-47AB-9195-6FC30BD6EFE9}"/>
                </c:ext>
              </c:extLst>
            </c:dLbl>
            <c:dLbl>
              <c:idx val="3"/>
              <c:layout>
                <c:manualLayout>
                  <c:x val="-2.7934343295482666E-2"/>
                  <c:y val="1.6242939117627274E-2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6392-47AB-9195-6FC30BD6EFE9}"/>
                </c:ext>
              </c:extLst>
            </c:dLbl>
            <c:dLbl>
              <c:idx val="4"/>
              <c:layout>
                <c:manualLayout>
                  <c:x val="-1.2169182173561752E-2"/>
                  <c:y val="1.0350870502911946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000" b="1" i="0" u="none" strike="noStrike" kern="1200" spc="0" baseline="0">
                        <a:solidFill>
                          <a:schemeClr val="accent5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pl-PL" dirty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Obiekty sportowe i rekreacyjne
7,1%</a:t>
                    </a:r>
                  </a:p>
                </c:rich>
              </c:tx>
              <c:numFmt formatCode="0.0%" sourceLinked="0"/>
              <c:spPr>
                <a:noFill/>
                <a:ln>
                  <a:noFill/>
                </a:ln>
                <a:effectLst/>
              </c:sp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26259661927398"/>
                      <c:h val="0.1365733700741459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6392-47AB-9195-6FC30BD6EFE9}"/>
                </c:ext>
              </c:extLst>
            </c:dLbl>
            <c:dLbl>
              <c:idx val="5"/>
              <c:layout>
                <c:manualLayout>
                  <c:x val="-7.4592096296446239E-2"/>
                  <c:y val="-1.2994351294101819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spc="0" baseline="0">
                        <a:solidFill>
                          <a:schemeClr val="accent6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 err="1">
                        <a:solidFill>
                          <a:srgbClr val="92D050"/>
                        </a:solidFill>
                      </a:rPr>
                      <a:t>Ścieżki rowerowe
6,5%</a:t>
                    </a:r>
                    <a:endParaRPr lang="en-US" dirty="0">
                      <a:solidFill>
                        <a:srgbClr val="92D050"/>
                      </a:solidFill>
                    </a:endParaRPr>
                  </a:p>
                </c:rich>
              </c:tx>
              <c:numFmt formatCode="0.0%" sourceLinked="0"/>
              <c:spPr>
                <a:noFill/>
                <a:ln>
                  <a:noFill/>
                </a:ln>
                <a:effectLst/>
              </c:sp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6392-47AB-9195-6FC30BD6EFE9}"/>
                </c:ext>
              </c:extLst>
            </c:dLbl>
            <c:dLbl>
              <c:idx val="6"/>
              <c:layout>
                <c:manualLayout>
                  <c:x val="-7.1979434447300775E-2"/>
                  <c:y val="-2.5988702588203665E-2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6392-47AB-9195-6FC30BD6EFE9}"/>
                </c:ext>
              </c:extLst>
            </c:dLbl>
            <c:dLbl>
              <c:idx val="7"/>
              <c:layout>
                <c:manualLayout>
                  <c:x val="-1.9449175775154218E-2"/>
                  <c:y val="-5.5892939664958001E-2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2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6392-47AB-9195-6FC30BD6EFE9}"/>
                </c:ext>
              </c:extLst>
            </c:dLbl>
            <c:dLbl>
              <c:idx val="8"/>
              <c:layout>
                <c:manualLayout>
                  <c:x val="9.1165853959231546E-2"/>
                  <c:y val="-7.2873380355975889E-2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3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6392-47AB-9195-6FC30BD6EFE9}"/>
                </c:ext>
              </c:extLst>
            </c:dLbl>
            <c:dLbl>
              <c:idx val="9"/>
              <c:layout>
                <c:manualLayout>
                  <c:x val="0.18806134400072674"/>
                  <c:y val="-3.4996918419056007E-2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4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6392-47AB-9195-6FC30BD6EFE9}"/>
                </c:ext>
              </c:extLst>
            </c:dLbl>
            <c:numFmt formatCode="0.0%" sourceLinked="0"/>
            <c:spPr>
              <a:noFill/>
            </c:spPr>
            <c:dLblPos val="outEnd"/>
            <c:showLegendKey val="1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ysClr val="window" lastClr="FFFFFF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'2022 r'!$A$4:$A$13</c:f>
              <c:strCache>
                <c:ptCount val="10"/>
                <c:pt idx="0">
                  <c:v>Gospodarka ściekowa</c:v>
                </c:pt>
                <c:pt idx="1">
                  <c:v>Kultura</c:v>
                </c:pt>
                <c:pt idx="2">
                  <c:v>Oświata</c:v>
                </c:pt>
                <c:pt idx="3">
                  <c:v>Drogi</c:v>
                </c:pt>
                <c:pt idx="4">
                  <c:v>Obiekty sportowe i rekreacyjne</c:v>
                </c:pt>
                <c:pt idx="5">
                  <c:v>Ścieżki rowerowe</c:v>
                </c:pt>
                <c:pt idx="6">
                  <c:v>Wodociągi</c:v>
                </c:pt>
                <c:pt idx="7">
                  <c:v>Pozostałe inwestycje i dotacje</c:v>
                </c:pt>
                <c:pt idx="8">
                  <c:v>Oświetlenie ulic</c:v>
                </c:pt>
                <c:pt idx="9">
                  <c:v>Bezpieczeństwo</c:v>
                </c:pt>
              </c:strCache>
            </c:strRef>
          </c:cat>
          <c:val>
            <c:numRef>
              <c:f>'2022 r'!$B$4:$B$13</c:f>
              <c:numCache>
                <c:formatCode>#,##0.00</c:formatCode>
                <c:ptCount val="10"/>
                <c:pt idx="0">
                  <c:v>9035376.8100000005</c:v>
                </c:pt>
                <c:pt idx="1">
                  <c:v>3558533.51</c:v>
                </c:pt>
                <c:pt idx="2">
                  <c:v>3517799.52</c:v>
                </c:pt>
                <c:pt idx="3">
                  <c:v>2676970.8199999998</c:v>
                </c:pt>
                <c:pt idx="4">
                  <c:v>1844914.22</c:v>
                </c:pt>
                <c:pt idx="5">
                  <c:v>1681938.92</c:v>
                </c:pt>
                <c:pt idx="6">
                  <c:v>1246552.3899999999</c:v>
                </c:pt>
                <c:pt idx="7">
                  <c:v>1261610.49</c:v>
                </c:pt>
                <c:pt idx="8">
                  <c:v>895798.93</c:v>
                </c:pt>
                <c:pt idx="9">
                  <c:v>93788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392-47AB-9195-6FC30BD6EFE9}"/>
            </c:ext>
          </c:extLst>
        </c:ser>
        <c:ser>
          <c:idx val="1"/>
          <c:order val="1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F-6392-47AB-9195-6FC30BD6EFE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0-6392-47AB-9195-6FC30BD6EFE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1-6392-47AB-9195-6FC30BD6EFE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2-6392-47AB-9195-6FC30BD6EFE9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3-6392-47AB-9195-6FC30BD6EFE9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4-6392-47AB-9195-6FC30BD6EFE9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5-6392-47AB-9195-6FC30BD6EFE9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6-6392-47AB-9195-6FC30BD6EFE9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7-6392-47AB-9195-6FC30BD6EFE9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8-6392-47AB-9195-6FC30BD6EFE9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F-6392-47AB-9195-6FC30BD6EFE9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0-6392-47AB-9195-6FC30BD6EFE9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1-6392-47AB-9195-6FC30BD6EFE9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2-6392-47AB-9195-6FC30BD6EFE9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3-6392-47AB-9195-6FC30BD6EFE9}"/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4-6392-47AB-9195-6FC30BD6EFE9}"/>
                </c:ext>
              </c:extLst>
            </c:dLbl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5-6392-47AB-9195-6FC30BD6EFE9}"/>
                </c:ext>
              </c:extLst>
            </c:dLbl>
            <c:dLbl>
              <c:idx val="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2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6-6392-47AB-9195-6FC30BD6EFE9}"/>
                </c:ext>
              </c:extLst>
            </c:dLbl>
            <c:dLbl>
              <c:idx val="8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3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7-6392-47AB-9195-6FC30BD6EFE9}"/>
                </c:ext>
              </c:extLst>
            </c:dLbl>
            <c:dLbl>
              <c:idx val="9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4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8-6392-47AB-9195-6FC30BD6EFE9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ysClr val="window" lastClr="FFFFFF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'2022 r'!$A$4:$A$13</c:f>
              <c:strCache>
                <c:ptCount val="10"/>
                <c:pt idx="0">
                  <c:v>Gospodarka ściekowa</c:v>
                </c:pt>
                <c:pt idx="1">
                  <c:v>Kultura</c:v>
                </c:pt>
                <c:pt idx="2">
                  <c:v>Oświata</c:v>
                </c:pt>
                <c:pt idx="3">
                  <c:v>Drogi</c:v>
                </c:pt>
                <c:pt idx="4">
                  <c:v>Obiekty sportowe i rekreacyjne</c:v>
                </c:pt>
                <c:pt idx="5">
                  <c:v>Ścieżki rowerowe</c:v>
                </c:pt>
                <c:pt idx="6">
                  <c:v>Wodociągi</c:v>
                </c:pt>
                <c:pt idx="7">
                  <c:v>Pozostałe inwestycje i dotacje</c:v>
                </c:pt>
                <c:pt idx="8">
                  <c:v>Oświetlenie ulic</c:v>
                </c:pt>
                <c:pt idx="9">
                  <c:v>Bezpieczeństwo</c:v>
                </c:pt>
              </c:strCache>
            </c:strRef>
          </c:cat>
          <c:val>
            <c:numRef>
              <c:f>'2022 r'!$C$4:$C$13</c:f>
              <c:numCache>
                <c:formatCode>0.0%</c:formatCode>
                <c:ptCount val="10"/>
                <c:pt idx="0">
                  <c:v>0.35002818496519056</c:v>
                </c:pt>
                <c:pt idx="1">
                  <c:v>0.13785667735124693</c:v>
                </c:pt>
                <c:pt idx="2">
                  <c:v>0.13627865300473491</c:v>
                </c:pt>
                <c:pt idx="3">
                  <c:v>0.1037051643814485</c:v>
                </c:pt>
                <c:pt idx="4">
                  <c:v>7.1471504666895044E-2</c:v>
                </c:pt>
                <c:pt idx="5">
                  <c:v>6.5157883259316193E-2</c:v>
                </c:pt>
                <c:pt idx="6">
                  <c:v>4.8291120526684522E-2</c:v>
                </c:pt>
                <c:pt idx="7">
                  <c:v>4.887446746648131E-2</c:v>
                </c:pt>
                <c:pt idx="8">
                  <c:v>3.4703021263554783E-2</c:v>
                </c:pt>
                <c:pt idx="9">
                  <c:v>3.6333231144474306E-3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392-47AB-9195-6FC30BD6EFE9}"/>
            </c:ext>
          </c:extLst>
        </c:ser>
        <c:ser>
          <c:idx val="2"/>
          <c:order val="2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9-6392-47AB-9195-6FC30BD6EFE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A-6392-47AB-9195-6FC30BD6EFE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B-6392-47AB-9195-6FC30BD6EFE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C-6392-47AB-9195-6FC30BD6EFE9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D-6392-47AB-9195-6FC30BD6EFE9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E-6392-47AB-9195-6FC30BD6EFE9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F-6392-47AB-9195-6FC30BD6EFE9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0-6392-47AB-9195-6FC30BD6EFE9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1-6392-47AB-9195-6FC30BD6EFE9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2-6392-47AB-9195-6FC30BD6EFE9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9-6392-47AB-9195-6FC30BD6EFE9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A-6392-47AB-9195-6FC30BD6EFE9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B-6392-47AB-9195-6FC30BD6EFE9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C-6392-47AB-9195-6FC30BD6EFE9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D-6392-47AB-9195-6FC30BD6EFE9}"/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E-6392-47AB-9195-6FC30BD6EFE9}"/>
                </c:ext>
              </c:extLst>
            </c:dLbl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F-6392-47AB-9195-6FC30BD6EFE9}"/>
                </c:ext>
              </c:extLst>
            </c:dLbl>
            <c:dLbl>
              <c:idx val="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2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20-6392-47AB-9195-6FC30BD6EFE9}"/>
                </c:ext>
              </c:extLst>
            </c:dLbl>
            <c:dLbl>
              <c:idx val="8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3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21-6392-47AB-9195-6FC30BD6EFE9}"/>
                </c:ext>
              </c:extLst>
            </c:dLbl>
            <c:dLbl>
              <c:idx val="9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4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22-6392-47AB-9195-6FC30BD6EFE9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ysClr val="window" lastClr="FFFFFF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'2022 r'!$A$4:$A$13</c:f>
              <c:strCache>
                <c:ptCount val="10"/>
                <c:pt idx="0">
                  <c:v>Gospodarka ściekowa</c:v>
                </c:pt>
                <c:pt idx="1">
                  <c:v>Kultura</c:v>
                </c:pt>
                <c:pt idx="2">
                  <c:v>Oświata</c:v>
                </c:pt>
                <c:pt idx="3">
                  <c:v>Drogi</c:v>
                </c:pt>
                <c:pt idx="4">
                  <c:v>Obiekty sportowe i rekreacyjne</c:v>
                </c:pt>
                <c:pt idx="5">
                  <c:v>Ścieżki rowerowe</c:v>
                </c:pt>
                <c:pt idx="6">
                  <c:v>Wodociągi</c:v>
                </c:pt>
                <c:pt idx="7">
                  <c:v>Pozostałe inwestycje i dotacje</c:v>
                </c:pt>
                <c:pt idx="8">
                  <c:v>Oświetlenie ulic</c:v>
                </c:pt>
                <c:pt idx="9">
                  <c:v>Bezpieczeństwo</c:v>
                </c:pt>
              </c:strCache>
            </c:strRef>
          </c:cat>
          <c:val>
            <c:numRef>
              <c:f>'2022 r'!$D$4:$D$13</c:f>
              <c:numCache>
                <c:formatCode>General</c:formatCode>
                <c:ptCount val="10"/>
                <c:pt idx="0" formatCode="#,##0.00">
                  <c:v>868830</c:v>
                </c:pt>
                <c:pt idx="2" formatCode="#,##0.00">
                  <c:v>804487.2</c:v>
                </c:pt>
                <c:pt idx="5" formatCode="#,##0.00">
                  <c:v>1004795.76</c:v>
                </c:pt>
                <c:pt idx="6" formatCode="#,##0.00">
                  <c:v>150160</c:v>
                </c:pt>
                <c:pt idx="7" formatCode="#,##0.00">
                  <c:v>56026.5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392-47AB-9195-6FC30BD6EFE9}"/>
            </c:ext>
          </c:extLst>
        </c:ser>
        <c:ser>
          <c:idx val="3"/>
          <c:order val="3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3-6392-47AB-9195-6FC30BD6EFE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4-6392-47AB-9195-6FC30BD6EFE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5-6392-47AB-9195-6FC30BD6EFE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6-6392-47AB-9195-6FC30BD6EFE9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7-6392-47AB-9195-6FC30BD6EFE9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8-6392-47AB-9195-6FC30BD6EFE9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9-6392-47AB-9195-6FC30BD6EFE9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A-6392-47AB-9195-6FC30BD6EFE9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B-6392-47AB-9195-6FC30BD6EFE9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C-6392-47AB-9195-6FC30BD6EFE9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23-6392-47AB-9195-6FC30BD6EFE9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24-6392-47AB-9195-6FC30BD6EFE9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25-6392-47AB-9195-6FC30BD6EFE9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26-6392-47AB-9195-6FC30BD6EFE9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27-6392-47AB-9195-6FC30BD6EFE9}"/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28-6392-47AB-9195-6FC30BD6EFE9}"/>
                </c:ext>
              </c:extLst>
            </c:dLbl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29-6392-47AB-9195-6FC30BD6EFE9}"/>
                </c:ext>
              </c:extLst>
            </c:dLbl>
            <c:dLbl>
              <c:idx val="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2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2A-6392-47AB-9195-6FC30BD6EFE9}"/>
                </c:ext>
              </c:extLst>
            </c:dLbl>
            <c:dLbl>
              <c:idx val="8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3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2B-6392-47AB-9195-6FC30BD6EFE9}"/>
                </c:ext>
              </c:extLst>
            </c:dLbl>
            <c:dLbl>
              <c:idx val="9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4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2C-6392-47AB-9195-6FC30BD6EFE9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ysClr val="window" lastClr="FFFFFF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'2022 r'!$A$4:$A$13</c:f>
              <c:strCache>
                <c:ptCount val="10"/>
                <c:pt idx="0">
                  <c:v>Gospodarka ściekowa</c:v>
                </c:pt>
                <c:pt idx="1">
                  <c:v>Kultura</c:v>
                </c:pt>
                <c:pt idx="2">
                  <c:v>Oświata</c:v>
                </c:pt>
                <c:pt idx="3">
                  <c:v>Drogi</c:v>
                </c:pt>
                <c:pt idx="4">
                  <c:v>Obiekty sportowe i rekreacyjne</c:v>
                </c:pt>
                <c:pt idx="5">
                  <c:v>Ścieżki rowerowe</c:v>
                </c:pt>
                <c:pt idx="6">
                  <c:v>Wodociągi</c:v>
                </c:pt>
                <c:pt idx="7">
                  <c:v>Pozostałe inwestycje i dotacje</c:v>
                </c:pt>
                <c:pt idx="8">
                  <c:v>Oświetlenie ulic</c:v>
                </c:pt>
                <c:pt idx="9">
                  <c:v>Bezpieczeństwo</c:v>
                </c:pt>
              </c:strCache>
            </c:strRef>
          </c:cat>
          <c:val>
            <c:numRef>
              <c:f>'2022 r'!$E$4:$E$13</c:f>
              <c:numCache>
                <c:formatCode>#,##0.00</c:formatCode>
                <c:ptCount val="10"/>
                <c:pt idx="0">
                  <c:v>780492</c:v>
                </c:pt>
                <c:pt idx="1">
                  <c:v>2475000</c:v>
                </c:pt>
                <c:pt idx="3">
                  <c:v>135000</c:v>
                </c:pt>
                <c:pt idx="4">
                  <c:v>650291.01</c:v>
                </c:pt>
                <c:pt idx="7">
                  <c:v>36980</c:v>
                </c:pt>
                <c:pt idx="8">
                  <c:v>77596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392-47AB-9195-6FC30BD6EFE9}"/>
            </c:ext>
          </c:extLst>
        </c:ser>
        <c:ser>
          <c:idx val="4"/>
          <c:order val="4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D-6392-47AB-9195-6FC30BD6EFE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E-6392-47AB-9195-6FC30BD6EFE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F-6392-47AB-9195-6FC30BD6EFE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30-6392-47AB-9195-6FC30BD6EFE9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31-6392-47AB-9195-6FC30BD6EFE9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32-6392-47AB-9195-6FC30BD6EFE9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33-6392-47AB-9195-6FC30BD6EFE9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34-6392-47AB-9195-6FC30BD6EFE9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35-6392-47AB-9195-6FC30BD6EFE9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36-6392-47AB-9195-6FC30BD6EFE9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2D-6392-47AB-9195-6FC30BD6EFE9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2E-6392-47AB-9195-6FC30BD6EFE9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2F-6392-47AB-9195-6FC30BD6EFE9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30-6392-47AB-9195-6FC30BD6EFE9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31-6392-47AB-9195-6FC30BD6EFE9}"/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32-6392-47AB-9195-6FC30BD6EFE9}"/>
                </c:ext>
              </c:extLst>
            </c:dLbl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33-6392-47AB-9195-6FC30BD6EFE9}"/>
                </c:ext>
              </c:extLst>
            </c:dLbl>
            <c:dLbl>
              <c:idx val="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2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34-6392-47AB-9195-6FC30BD6EFE9}"/>
                </c:ext>
              </c:extLst>
            </c:dLbl>
            <c:dLbl>
              <c:idx val="8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3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35-6392-47AB-9195-6FC30BD6EFE9}"/>
                </c:ext>
              </c:extLst>
            </c:dLbl>
            <c:dLbl>
              <c:idx val="9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4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36-6392-47AB-9195-6FC30BD6EFE9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ysClr val="window" lastClr="FFFFFF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'2022 r'!$A$4:$A$13</c:f>
              <c:strCache>
                <c:ptCount val="10"/>
                <c:pt idx="0">
                  <c:v>Gospodarka ściekowa</c:v>
                </c:pt>
                <c:pt idx="1">
                  <c:v>Kultura</c:v>
                </c:pt>
                <c:pt idx="2">
                  <c:v>Oświata</c:v>
                </c:pt>
                <c:pt idx="3">
                  <c:v>Drogi</c:v>
                </c:pt>
                <c:pt idx="4">
                  <c:v>Obiekty sportowe i rekreacyjne</c:v>
                </c:pt>
                <c:pt idx="5">
                  <c:v>Ścieżki rowerowe</c:v>
                </c:pt>
                <c:pt idx="6">
                  <c:v>Wodociągi</c:v>
                </c:pt>
                <c:pt idx="7">
                  <c:v>Pozostałe inwestycje i dotacje</c:v>
                </c:pt>
                <c:pt idx="8">
                  <c:v>Oświetlenie ulic</c:v>
                </c:pt>
                <c:pt idx="9">
                  <c:v>Bezpieczeństwo</c:v>
                </c:pt>
              </c:strCache>
            </c:strRef>
          </c:cat>
          <c:val>
            <c:numRef>
              <c:f>'2022 r'!$F$4:$F$13</c:f>
              <c:numCache>
                <c:formatCode>0.00%</c:formatCode>
                <c:ptCount val="10"/>
                <c:pt idx="0">
                  <c:v>0.18254047779995131</c:v>
                </c:pt>
                <c:pt idx="1">
                  <c:v>0.69551122479102356</c:v>
                </c:pt>
                <c:pt idx="2">
                  <c:v>0.22869046272426574</c:v>
                </c:pt>
                <c:pt idx="3">
                  <c:v>5.0430135058401576E-2</c:v>
                </c:pt>
                <c:pt idx="4">
                  <c:v>0.3524776398547137</c:v>
                </c:pt>
                <c:pt idx="5">
                  <c:v>0.59740323982752008</c:v>
                </c:pt>
                <c:pt idx="6">
                  <c:v>0.12046023994226188</c:v>
                </c:pt>
                <c:pt idx="7">
                  <c:v>7.3720455510797159E-2</c:v>
                </c:pt>
                <c:pt idx="8">
                  <c:v>8.662211730929395E-2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392-47AB-9195-6FC30BD6EFE9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l-PL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0359681201178544"/>
          <c:y val="6.5862805284932602E-2"/>
          <c:w val="0.8926431025567646"/>
          <c:h val="0.58261355042484098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'[Inwestycje_gminne_2022.xlsx]Lata 2020-2022'!$B$3</c:f>
              <c:strCache>
                <c:ptCount val="1"/>
                <c:pt idx="0">
                  <c:v>Wydatek inwestycyjny 2020 r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dLbls>
            <c:delete val="1"/>
          </c:dLbls>
          <c:cat>
            <c:strRef>
              <c:f>'[Inwestycje_gminne_2022.xlsx]Lata 2020-2022'!$A$4:$A$14</c:f>
              <c:strCache>
                <c:ptCount val="11"/>
                <c:pt idx="0">
                  <c:v>Gospodarka ściekowa</c:v>
                </c:pt>
                <c:pt idx="1">
                  <c:v>Kultura</c:v>
                </c:pt>
                <c:pt idx="2">
                  <c:v>Oświata</c:v>
                </c:pt>
                <c:pt idx="3">
                  <c:v>Drogi</c:v>
                </c:pt>
                <c:pt idx="4">
                  <c:v>Obiekty sportowe i rekreacyjne</c:v>
                </c:pt>
                <c:pt idx="5">
                  <c:v>Ścieżki rowerowe</c:v>
                </c:pt>
                <c:pt idx="6">
                  <c:v>Wodociągi</c:v>
                </c:pt>
                <c:pt idx="7">
                  <c:v>Pozostałe inwestycje i dotacje</c:v>
                </c:pt>
                <c:pt idx="8">
                  <c:v>Oświetlenie ulic</c:v>
                </c:pt>
                <c:pt idx="9">
                  <c:v>Bezpieczeństwo</c:v>
                </c:pt>
                <c:pt idx="10">
                  <c:v>Administracja publiczna </c:v>
                </c:pt>
              </c:strCache>
            </c:strRef>
          </c:cat>
          <c:val>
            <c:numRef>
              <c:f>'[Inwestycje_gminne_2022.xlsx]Lata 2020-2022'!$B$4:$B$14</c:f>
              <c:numCache>
                <c:formatCode>General</c:formatCode>
                <c:ptCount val="11"/>
                <c:pt idx="0" formatCode="&quot;zł&quot;#,##0.00_);[Red]\(&quot;zł&quot;#,##0.00\)">
                  <c:v>3688245.62</c:v>
                </c:pt>
                <c:pt idx="2" formatCode="&quot;zł&quot;#,##0.00_);[Red]\(&quot;zł&quot;#,##0.00\)">
                  <c:v>633675.29</c:v>
                </c:pt>
                <c:pt idx="3" formatCode="&quot;zł&quot;#,##0.00_);[Red]\(&quot;zł&quot;#,##0.00\)">
                  <c:v>1388660.12</c:v>
                </c:pt>
                <c:pt idx="4" formatCode="&quot;zł&quot;#,##0.00_);[Red]\(&quot;zł&quot;#,##0.00\)">
                  <c:v>1681546.27</c:v>
                </c:pt>
                <c:pt idx="5" formatCode="&quot;zł&quot;#,##0.00_);[Red]\(&quot;zł&quot;#,##0.00\)">
                  <c:v>4438335.32</c:v>
                </c:pt>
                <c:pt idx="6" formatCode="&quot;zł&quot;#,##0.00_);[Red]\(&quot;zł&quot;#,##0.00\)">
                  <c:v>456860.02</c:v>
                </c:pt>
                <c:pt idx="7" formatCode="&quot;zł&quot;#,##0.00_);[Red]\(&quot;zł&quot;#,##0.00\)">
                  <c:v>803481.21</c:v>
                </c:pt>
                <c:pt idx="8" formatCode="&quot;zł&quot;#,##0.00_);[Red]\(&quot;zł&quot;#,##0.00\)">
                  <c:v>437809.1</c:v>
                </c:pt>
                <c:pt idx="9" formatCode="&quot;zł&quot;#,##0.00_);[Red]\(&quot;zł&quot;#,##0.00\)">
                  <c:v>193280.5</c:v>
                </c:pt>
                <c:pt idx="10" formatCode="&quot;zł&quot;#,##0.00_);[Red]\(&quot;zł&quot;#,##0.00\)">
                  <c:v>129097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0-6990-4857-BB05-52B2BDE11B78}"/>
            </c:ext>
          </c:extLst>
        </c:ser>
        <c:ser>
          <c:idx val="2"/>
          <c:order val="1"/>
          <c:tx>
            <c:strRef>
              <c:f>'[Inwestycje_gminne_2022.xlsx]Lata 2020-2022'!$C$3</c:f>
              <c:strCache>
                <c:ptCount val="1"/>
                <c:pt idx="0">
                  <c:v>Wydatek inwestycyjny 2021 r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elete val="1"/>
          </c:dLbls>
          <c:cat>
            <c:strRef>
              <c:f>'[Inwestycje_gminne_2022.xlsx]Lata 2020-2022'!$A$4:$A$14</c:f>
              <c:strCache>
                <c:ptCount val="11"/>
                <c:pt idx="0">
                  <c:v>Gospodarka ściekowa</c:v>
                </c:pt>
                <c:pt idx="1">
                  <c:v>Kultura</c:v>
                </c:pt>
                <c:pt idx="2">
                  <c:v>Oświata</c:v>
                </c:pt>
                <c:pt idx="3">
                  <c:v>Drogi</c:v>
                </c:pt>
                <c:pt idx="4">
                  <c:v>Obiekty sportowe i rekreacyjne</c:v>
                </c:pt>
                <c:pt idx="5">
                  <c:v>Ścieżki rowerowe</c:v>
                </c:pt>
                <c:pt idx="6">
                  <c:v>Wodociągi</c:v>
                </c:pt>
                <c:pt idx="7">
                  <c:v>Pozostałe inwestycje i dotacje</c:v>
                </c:pt>
                <c:pt idx="8">
                  <c:v>Oświetlenie ulic</c:v>
                </c:pt>
                <c:pt idx="9">
                  <c:v>Bezpieczeństwo</c:v>
                </c:pt>
                <c:pt idx="10">
                  <c:v>Administracja publiczna </c:v>
                </c:pt>
              </c:strCache>
            </c:strRef>
          </c:cat>
          <c:val>
            <c:numRef>
              <c:f>'[Inwestycje_gminne_2022.xlsx]Lata 2020-2022'!$C$4:$C$14</c:f>
              <c:numCache>
                <c:formatCode>General</c:formatCode>
                <c:ptCount val="11"/>
                <c:pt idx="0" formatCode="&quot;zł&quot;#,##0.00_);[Red]\(&quot;zł&quot;#,##0.00\)">
                  <c:v>6116051.4199999999</c:v>
                </c:pt>
                <c:pt idx="2" formatCode="&quot;zł&quot;#,##0.00_);[Red]\(&quot;zł&quot;#,##0.00\)">
                  <c:v>1523989.25</c:v>
                </c:pt>
                <c:pt idx="3" formatCode="&quot;zł&quot;#,##0.00_);[Red]\(&quot;zł&quot;#,##0.00\)">
                  <c:v>1647771.09</c:v>
                </c:pt>
                <c:pt idx="4" formatCode="&quot;zł&quot;#,##0.00_);[Red]\(&quot;zł&quot;#,##0.00\)">
                  <c:v>2565106.0299999998</c:v>
                </c:pt>
                <c:pt idx="5" formatCode="&quot;zł&quot;#,##0.00_);[Red]\(&quot;zł&quot;#,##0.00\)">
                  <c:v>2753566.35</c:v>
                </c:pt>
                <c:pt idx="6" formatCode="&quot;zł&quot;#,##0.00_);[Red]\(&quot;zł&quot;#,##0.00\)">
                  <c:v>689317.22</c:v>
                </c:pt>
                <c:pt idx="7" formatCode="&quot;zł&quot;#,##0.00_);[Red]\(&quot;zł&quot;#,##0.00\)">
                  <c:v>1134344.2</c:v>
                </c:pt>
                <c:pt idx="8" formatCode="&quot;zł&quot;#,##0.00_);[Red]\(&quot;zł&quot;#,##0.00\)">
                  <c:v>551758.31000000006</c:v>
                </c:pt>
                <c:pt idx="9" formatCode="&quot;zł&quot;#,##0.00_);[Red]\(&quot;zł&quot;#,##0.00\)">
                  <c:v>152705.32999999999</c:v>
                </c:pt>
                <c:pt idx="10" formatCode="&quot;zł&quot;#,##0.00_);[Red]\(&quot;zł&quot;#,##0.00\)">
                  <c:v>802387.64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1-6990-4857-BB05-52B2BDE11B78}"/>
            </c:ext>
          </c:extLst>
        </c:ser>
        <c:ser>
          <c:idx val="3"/>
          <c:order val="2"/>
          <c:tx>
            <c:strRef>
              <c:f>'[Inwestycje_gminne_2022.xlsx]Lata 2020-2022'!$D$3</c:f>
              <c:strCache>
                <c:ptCount val="1"/>
                <c:pt idx="0">
                  <c:v>Wydatek inwestycyjny 2022 r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  <a:sp3d/>
          </c:spPr>
          <c:invertIfNegative val="0"/>
          <c:dLbls>
            <c:delete val="1"/>
          </c:dLbls>
          <c:cat>
            <c:strRef>
              <c:f>'[Inwestycje_gminne_2022.xlsx]Lata 2020-2022'!$A$4:$A$14</c:f>
              <c:strCache>
                <c:ptCount val="11"/>
                <c:pt idx="0">
                  <c:v>Gospodarka ściekowa</c:v>
                </c:pt>
                <c:pt idx="1">
                  <c:v>Kultura</c:v>
                </c:pt>
                <c:pt idx="2">
                  <c:v>Oświata</c:v>
                </c:pt>
                <c:pt idx="3">
                  <c:v>Drogi</c:v>
                </c:pt>
                <c:pt idx="4">
                  <c:v>Obiekty sportowe i rekreacyjne</c:v>
                </c:pt>
                <c:pt idx="5">
                  <c:v>Ścieżki rowerowe</c:v>
                </c:pt>
                <c:pt idx="6">
                  <c:v>Wodociągi</c:v>
                </c:pt>
                <c:pt idx="7">
                  <c:v>Pozostałe inwestycje i dotacje</c:v>
                </c:pt>
                <c:pt idx="8">
                  <c:v>Oświetlenie ulic</c:v>
                </c:pt>
                <c:pt idx="9">
                  <c:v>Bezpieczeństwo</c:v>
                </c:pt>
                <c:pt idx="10">
                  <c:v>Administracja publiczna </c:v>
                </c:pt>
              </c:strCache>
            </c:strRef>
          </c:cat>
          <c:val>
            <c:numRef>
              <c:f>'[Inwestycje_gminne_2022.xlsx]Lata 2020-2022'!$D$4:$D$14</c:f>
              <c:numCache>
                <c:formatCode>#,##0.00</c:formatCode>
                <c:ptCount val="11"/>
                <c:pt idx="0">
                  <c:v>9035376.8100000005</c:v>
                </c:pt>
                <c:pt idx="1">
                  <c:v>3558533.51</c:v>
                </c:pt>
                <c:pt idx="2">
                  <c:v>3517799.52</c:v>
                </c:pt>
                <c:pt idx="3">
                  <c:v>2676970.8199999998</c:v>
                </c:pt>
                <c:pt idx="4">
                  <c:v>1844914.22</c:v>
                </c:pt>
                <c:pt idx="5">
                  <c:v>1681938.92</c:v>
                </c:pt>
                <c:pt idx="6">
                  <c:v>1246552.3899999999</c:v>
                </c:pt>
                <c:pt idx="7">
                  <c:v>1261610.49</c:v>
                </c:pt>
                <c:pt idx="8">
                  <c:v>895798.93</c:v>
                </c:pt>
                <c:pt idx="9">
                  <c:v>93788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2-6990-4857-BB05-52B2BDE11B7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35309568"/>
        <c:axId val="135315456"/>
        <c:axId val="135311360"/>
      </c:bar3DChart>
      <c:catAx>
        <c:axId val="135309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cap="none" spc="0" normalizeH="0" baseline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35315456"/>
        <c:crosses val="autoZero"/>
        <c:auto val="1"/>
        <c:lblAlgn val="ctr"/>
        <c:lblOffset val="100"/>
        <c:noMultiLvlLbl val="0"/>
      </c:catAx>
      <c:valAx>
        <c:axId val="135315456"/>
        <c:scaling>
          <c:orientation val="minMax"/>
          <c:max val="90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noFill/>
              <a:round/>
            </a:ln>
            <a:effectLst/>
          </c:spPr>
        </c:minorGridlines>
        <c:numFmt formatCode="&quot;zł&quot;#,##0.00_);[Red]\(&quot;zł&quot;#,##0.0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35309568"/>
        <c:crosses val="autoZero"/>
        <c:crossBetween val="between"/>
      </c:valAx>
      <c:serAx>
        <c:axId val="135311360"/>
        <c:scaling>
          <c:orientation val="minMax"/>
        </c:scaling>
        <c:delete val="1"/>
        <c:axPos val="b"/>
        <c:majorTickMark val="none"/>
        <c:minorTickMark val="none"/>
        <c:tickLblPos val="nextTo"/>
        <c:crossAx val="135315456"/>
        <c:crosses val="autoZero"/>
      </c:ser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0336632727215424"/>
          <c:y val="0.1584974675008492"/>
          <c:w val="0.77452519184942514"/>
          <c:h val="0.71792360168732861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'[Wykres w programie Microsoft PowerPoint]2019 do 2018'!$B$23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0-CF11-482E-8749-DE9291913C90}"/>
              </c:ext>
            </c:extLst>
          </c:dPt>
          <c:dPt>
            <c:idx val="1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CF11-482E-8749-DE9291913C90}"/>
              </c:ext>
            </c:extLst>
          </c:dPt>
          <c:dPt>
            <c:idx val="2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CF11-482E-8749-DE9291913C90}"/>
              </c:ext>
            </c:extLst>
          </c:dPt>
          <c:dLbls>
            <c:dLbl>
              <c:idx val="0"/>
              <c:layout>
                <c:manualLayout>
                  <c:x val="-5.6107539450613655E-2"/>
                  <c:y val="-4.02684563758389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F11-482E-8749-DE9291913C90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CF11-482E-8749-DE9291913C90}"/>
                </c:ext>
              </c:extLst>
            </c:dLbl>
            <c:dLbl>
              <c:idx val="2"/>
              <c:layout>
                <c:manualLayout>
                  <c:x val="-8.5718861706832443E-17"/>
                  <c:y val="-1.3422818791946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F11-482E-8749-DE9291913C9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'[Wykres w programie Microsoft PowerPoint]2019 do 2018'!$A$24:$A$26</c:f>
              <c:strCache>
                <c:ptCount val="3"/>
                <c:pt idx="0">
                  <c:v>całkowite wydatki</c:v>
                </c:pt>
                <c:pt idx="1">
                  <c:v>dofinansowanie unijne</c:v>
                </c:pt>
                <c:pt idx="2">
                  <c:v>dofinansowanie krajowe</c:v>
                </c:pt>
              </c:strCache>
            </c:strRef>
          </c:cat>
          <c:val>
            <c:numRef>
              <c:f>'[Wykres w programie Microsoft PowerPoint]2019 do 2018'!$B$24:$B$26</c:f>
              <c:numCache>
                <c:formatCode>#,##0.00</c:formatCode>
                <c:ptCount val="3"/>
                <c:pt idx="0">
                  <c:v>25813283.609999999</c:v>
                </c:pt>
                <c:pt idx="1">
                  <c:v>2884299.46</c:v>
                </c:pt>
                <c:pt idx="2">
                  <c:v>4155359.01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3-CF11-482E-8749-DE9291913C90}"/>
            </c:ext>
          </c:extLst>
        </c:ser>
        <c:ser>
          <c:idx val="1"/>
          <c:order val="1"/>
          <c:tx>
            <c:strRef>
              <c:f>'[Wykres w programie Microsoft PowerPoint]2019 do 2018'!$C$23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3.9742840444184732E-2"/>
                  <c:y val="-0.1387024608501118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F11-482E-8749-DE9291913C90}"/>
                </c:ext>
              </c:extLst>
            </c:dLbl>
            <c:dLbl>
              <c:idx val="1"/>
              <c:layout>
                <c:manualLayout>
                  <c:x val="0"/>
                  <c:y val="-2.68456375838926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F11-482E-8749-DE9291913C90}"/>
                </c:ext>
              </c:extLst>
            </c:dLbl>
            <c:dLbl>
              <c:idx val="2"/>
              <c:layout>
                <c:manualLayout>
                  <c:x val="-8.5718861706832443E-17"/>
                  <c:y val="-2.68456375838926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CF11-482E-8749-DE9291913C9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'[Wykres w programie Microsoft PowerPoint]2019 do 2018'!$A$24:$A$26</c:f>
              <c:strCache>
                <c:ptCount val="3"/>
                <c:pt idx="0">
                  <c:v>całkowite wydatki</c:v>
                </c:pt>
                <c:pt idx="1">
                  <c:v>dofinansowanie unijne</c:v>
                </c:pt>
                <c:pt idx="2">
                  <c:v>dofinansowanie krajowe</c:v>
                </c:pt>
              </c:strCache>
            </c:strRef>
          </c:cat>
          <c:val>
            <c:numRef>
              <c:f>'[Wykres w programie Microsoft PowerPoint]2019 do 2018'!$C$24:$C$26</c:f>
              <c:numCache>
                <c:formatCode>#,##0.00</c:formatCode>
                <c:ptCount val="3"/>
                <c:pt idx="0">
                  <c:v>17936996.84</c:v>
                </c:pt>
                <c:pt idx="1">
                  <c:v>1426328.82</c:v>
                </c:pt>
                <c:pt idx="2">
                  <c:v>2446715.12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7-CF11-482E-8749-DE9291913C90}"/>
            </c:ext>
          </c:extLst>
        </c:ser>
        <c:ser>
          <c:idx val="2"/>
          <c:order val="2"/>
          <c:tx>
            <c:strRef>
              <c:f>'[Wykres w programie Microsoft PowerPoint]2019 do 2018'!$D$23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0"/>
                  <c:y val="-2.23713646532438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CF11-482E-8749-DE9291913C90}"/>
                </c:ext>
              </c:extLst>
            </c:dLbl>
            <c:dLbl>
              <c:idx val="1"/>
              <c:layout>
                <c:manualLayout>
                  <c:x val="-2.3378141437755697E-3"/>
                  <c:y val="-5.36912751677852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CF11-482E-8749-DE9291913C90}"/>
                </c:ext>
              </c:extLst>
            </c:dLbl>
            <c:dLbl>
              <c:idx val="2"/>
              <c:layout>
                <c:manualLayout>
                  <c:x val="-8.5718861706832443E-17"/>
                  <c:y val="-7.60626398210291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CF11-482E-8749-DE9291913C9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'[Wykres w programie Microsoft PowerPoint]2019 do 2018'!$A$24:$A$26</c:f>
              <c:strCache>
                <c:ptCount val="3"/>
                <c:pt idx="0">
                  <c:v>całkowite wydatki</c:v>
                </c:pt>
                <c:pt idx="1">
                  <c:v>dofinansowanie unijne</c:v>
                </c:pt>
                <c:pt idx="2">
                  <c:v>dofinansowanie krajowe</c:v>
                </c:pt>
              </c:strCache>
            </c:strRef>
          </c:cat>
          <c:val>
            <c:numRef>
              <c:f>'[Wykres w programie Microsoft PowerPoint]2019 do 2018'!$D$24:$D$26</c:f>
              <c:numCache>
                <c:formatCode>#,##0.00</c:formatCode>
                <c:ptCount val="3"/>
                <c:pt idx="0">
                  <c:v>13850990.449999999</c:v>
                </c:pt>
                <c:pt idx="1">
                  <c:v>3539571.07</c:v>
                </c:pt>
                <c:pt idx="2">
                  <c:v>1627406.6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B-CF11-482E-8749-DE9291913C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88664832"/>
        <c:axId val="188752640"/>
        <c:axId val="177507840"/>
      </c:bar3DChart>
      <c:catAx>
        <c:axId val="1886648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88752640"/>
        <c:crosses val="autoZero"/>
        <c:auto val="1"/>
        <c:lblAlgn val="ctr"/>
        <c:lblOffset val="100"/>
        <c:noMultiLvlLbl val="0"/>
      </c:catAx>
      <c:valAx>
        <c:axId val="1887526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88664832"/>
        <c:crosses val="autoZero"/>
        <c:crossBetween val="between"/>
      </c:valAx>
      <c:serAx>
        <c:axId val="177507840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88752640"/>
        <c:crosses val="autoZero"/>
      </c:ser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'2019 do 2018'!$A$44</c:f>
              <c:strCache>
                <c:ptCount val="1"/>
                <c:pt idx="0">
                  <c:v>środki własne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  <a:sp3d/>
          </c:spPr>
          <c:invertIfNegative val="0"/>
          <c:dLbls>
            <c:dLbl>
              <c:idx val="2"/>
              <c:layout>
                <c:manualLayout>
                  <c:x val="-1.220150820002545E-16"/>
                  <c:y val="-4.71974162495247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BFB-4038-AE40-A35FA43127F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'2019 do 2018'!$B$43:$D$43</c:f>
              <c:numCache>
                <c:formatCode>General</c:formatCode>
                <c:ptCount val="3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</c:numCache>
            </c:numRef>
          </c:cat>
          <c:val>
            <c:numRef>
              <c:f>'2019 do 2018'!$B$44:$D$44</c:f>
              <c:numCache>
                <c:formatCode>#,##0.00</c:formatCode>
                <c:ptCount val="3"/>
                <c:pt idx="0">
                  <c:v>8687012.7799999993</c:v>
                </c:pt>
                <c:pt idx="1">
                  <c:v>14063952.9</c:v>
                </c:pt>
                <c:pt idx="2">
                  <c:v>18773625.140000001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C4E-4A7E-942D-854F57366E51}"/>
            </c:ext>
          </c:extLst>
        </c:ser>
        <c:ser>
          <c:idx val="1"/>
          <c:order val="1"/>
          <c:tx>
            <c:strRef>
              <c:f>'2019 do 2018'!$A$45</c:f>
              <c:strCache>
                <c:ptCount val="1"/>
                <c:pt idx="0">
                  <c:v>środki zewnętrzne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3.0503770500063626E-17"/>
                  <c:y val="-2.23566708550380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BFB-4038-AE40-A35FA43127FD}"/>
                </c:ext>
              </c:extLst>
            </c:dLbl>
            <c:dLbl>
              <c:idx val="1"/>
              <c:layout>
                <c:manualLayout>
                  <c:x val="0"/>
                  <c:y val="-9.936298157794674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BFB-4038-AE40-A35FA43127FD}"/>
                </c:ext>
              </c:extLst>
            </c:dLbl>
            <c:dLbl>
              <c:idx val="2"/>
              <c:layout>
                <c:manualLayout>
                  <c:x val="0"/>
                  <c:y val="-3.97451926311786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BFB-4038-AE40-A35FA43127F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'2019 do 2018'!$B$43:$D$43</c:f>
              <c:numCache>
                <c:formatCode>General</c:formatCode>
                <c:ptCount val="3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</c:numCache>
            </c:numRef>
          </c:cat>
          <c:val>
            <c:numRef>
              <c:f>'2019 do 2018'!$B$45:$D$45</c:f>
              <c:numCache>
                <c:formatCode>#,##0.00</c:formatCode>
                <c:ptCount val="3"/>
                <c:pt idx="0">
                  <c:v>5166977.67</c:v>
                </c:pt>
                <c:pt idx="1">
                  <c:v>3873043.94</c:v>
                </c:pt>
                <c:pt idx="2">
                  <c:v>7039658.4699999997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C4E-4A7E-942D-854F57366E5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52201216"/>
        <c:axId val="252219392"/>
        <c:axId val="0"/>
      </c:bar3DChart>
      <c:catAx>
        <c:axId val="2522012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1" i="0" u="none" strike="noStrike" kern="1200" cap="none" spc="0" normalizeH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252219392"/>
        <c:crosses val="autoZero"/>
        <c:auto val="1"/>
        <c:lblAlgn val="ctr"/>
        <c:lblOffset val="100"/>
        <c:noMultiLvlLbl val="0"/>
      </c:catAx>
      <c:valAx>
        <c:axId val="2522193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2522012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0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9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0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9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0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0.37153</cdr:x>
      <cdr:y>0.06324</cdr:y>
    </cdr:from>
    <cdr:to>
      <cdr:x>0.55018</cdr:x>
      <cdr:y>0.11773</cdr:y>
    </cdr:to>
    <cdr:sp macro="" textlink="">
      <cdr:nvSpPr>
        <cdr:cNvPr id="2" name="pole tekstowe 1">
          <a:extLst xmlns:a="http://schemas.openxmlformats.org/drawingml/2006/main">
            <a:ext uri="{FF2B5EF4-FFF2-40B4-BE49-F238E27FC236}">
              <a16:creationId xmlns:a16="http://schemas.microsoft.com/office/drawing/2014/main" id="{7AC132CF-DAB0-5241-6B4F-549D99547375}"/>
            </a:ext>
          </a:extLst>
        </cdr:cNvPr>
        <cdr:cNvSpPr txBox="1"/>
      </cdr:nvSpPr>
      <cdr:spPr>
        <a:xfrm xmlns:a="http://schemas.openxmlformats.org/drawingml/2006/main">
          <a:off x="3675684" y="343959"/>
          <a:ext cx="1767417" cy="29633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pl-PL" sz="110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0.37153</cdr:x>
      <cdr:y>0.06324</cdr:y>
    </cdr:from>
    <cdr:to>
      <cdr:x>0.55018</cdr:x>
      <cdr:y>0.11773</cdr:y>
    </cdr:to>
    <cdr:sp macro="" textlink="">
      <cdr:nvSpPr>
        <cdr:cNvPr id="2" name="pole tekstowe 1">
          <a:extLst xmlns:a="http://schemas.openxmlformats.org/drawingml/2006/main">
            <a:ext uri="{FF2B5EF4-FFF2-40B4-BE49-F238E27FC236}">
              <a16:creationId xmlns:a16="http://schemas.microsoft.com/office/drawing/2014/main" id="{7AC132CF-DAB0-5241-6B4F-549D99547375}"/>
            </a:ext>
          </a:extLst>
        </cdr:cNvPr>
        <cdr:cNvSpPr txBox="1"/>
      </cdr:nvSpPr>
      <cdr:spPr>
        <a:xfrm xmlns:a="http://schemas.openxmlformats.org/drawingml/2006/main">
          <a:off x="3675684" y="343959"/>
          <a:ext cx="1767417" cy="29633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pl-PL" sz="1100"/>
        </a:p>
      </cdr:txBody>
    </cdr:sp>
  </cdr:relSizeAnchor>
  <cdr:relSizeAnchor xmlns:cdr="http://schemas.openxmlformats.org/drawingml/2006/chartDrawing">
    <cdr:from>
      <cdr:x>0.05753</cdr:x>
      <cdr:y>0.90389</cdr:y>
    </cdr:from>
    <cdr:to>
      <cdr:x>0.948</cdr:x>
      <cdr:y>0.97988</cdr:y>
    </cdr:to>
    <cdr:sp macro="" textlink="">
      <cdr:nvSpPr>
        <cdr:cNvPr id="3" name="pole tekstowe 2"/>
        <cdr:cNvSpPr txBox="1"/>
      </cdr:nvSpPr>
      <cdr:spPr>
        <a:xfrm xmlns:a="http://schemas.openxmlformats.org/drawingml/2006/main">
          <a:off x="566058" y="4063721"/>
          <a:ext cx="8762163" cy="34164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pl-PL" sz="1100" dirty="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2298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6/22/2023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39559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56796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951040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33376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l-PL"/>
              <a:t>Edytuj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783066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l-PL"/>
              <a:t>Edytuj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67207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34031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7012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91765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1043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45586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6/22/2023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9128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6/22/2023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9040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6/22/2023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8696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4024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6351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6/22/2023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715709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9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22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g"/><Relationship Id="rId4" Type="http://schemas.openxmlformats.org/officeDocument/2006/relationships/image" Target="../media/image30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308683" y="914400"/>
            <a:ext cx="8368717" cy="1533832"/>
          </a:xfrm>
          <a:prstGeom prst="horizontalScroll">
            <a:avLst/>
          </a:prstGeom>
          <a:solidFill>
            <a:srgbClr val="0070C0"/>
          </a:solidFill>
          <a:ln>
            <a:solidFill>
              <a:srgbClr val="FFFF00"/>
            </a:solidFill>
          </a:ln>
        </p:spPr>
        <p:txBody>
          <a:bodyPr anchor="ctr">
            <a:noAutofit/>
          </a:bodyPr>
          <a:lstStyle/>
          <a:p>
            <a:pPr algn="ctr"/>
            <a:r>
              <a:rPr lang="pl-PL" sz="3600" b="1" cap="none" dirty="0">
                <a:solidFill>
                  <a:srgbClr val="FFFF00"/>
                </a:solidFill>
              </a:rPr>
              <a:t>Raport o stanie Gminy Nieporęt 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589213" y="3985847"/>
            <a:ext cx="8915399" cy="1917816"/>
          </a:xfrm>
        </p:spPr>
        <p:txBody>
          <a:bodyPr/>
          <a:lstStyle/>
          <a:p>
            <a:r>
              <a:rPr lang="pl-PL" sz="36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INWESTYCJE 2022</a:t>
            </a:r>
          </a:p>
          <a:p>
            <a:endParaRPr lang="pl-PL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39427" y="339082"/>
            <a:ext cx="804742" cy="1194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878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290922" y="225285"/>
            <a:ext cx="7408325" cy="653743"/>
          </a:xfrm>
        </p:spPr>
        <p:txBody>
          <a:bodyPr>
            <a:normAutofit/>
          </a:bodyPr>
          <a:lstStyle/>
          <a:p>
            <a:r>
              <a:rPr lang="pl-PL" sz="3200" b="1" dirty="0">
                <a:solidFill>
                  <a:srgbClr val="002060"/>
                </a:solidFill>
              </a:rPr>
              <a:t>INWESTYCJE DROGOWE w 2022 r.</a:t>
            </a:r>
          </a:p>
        </p:txBody>
      </p:sp>
      <p:pic>
        <p:nvPicPr>
          <p:cNvPr id="11" name="Symbol zastępczy zawartości 10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84730" y="798738"/>
            <a:ext cx="4073173" cy="31787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4730" y="4179164"/>
            <a:ext cx="4073173" cy="24124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39427" y="339082"/>
            <a:ext cx="804742" cy="1194920"/>
          </a:xfrm>
          <a:prstGeom prst="rect">
            <a:avLst/>
          </a:prstGeom>
        </p:spPr>
      </p:pic>
      <p:sp>
        <p:nvSpPr>
          <p:cNvPr id="12" name="pole tekstowe 11"/>
          <p:cNvSpPr txBox="1"/>
          <p:nvPr/>
        </p:nvSpPr>
        <p:spPr>
          <a:xfrm rot="21054021">
            <a:off x="4940365" y="3286511"/>
            <a:ext cx="41189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WIRAŻOWA W WÓLCE </a:t>
            </a:r>
          </a:p>
          <a:p>
            <a:pPr algn="ctr"/>
            <a:r>
              <a:rPr lang="pl-PL" sz="1400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RADZYMIŃSKIEJ</a:t>
            </a:r>
          </a:p>
        </p:txBody>
      </p:sp>
      <p:sp>
        <p:nvSpPr>
          <p:cNvPr id="13" name="pole tekstowe 12"/>
          <p:cNvSpPr txBox="1"/>
          <p:nvPr/>
        </p:nvSpPr>
        <p:spPr>
          <a:xfrm rot="21194739">
            <a:off x="5439348" y="5955604"/>
            <a:ext cx="29246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KOŚCIELNA W KĄTACH WĘGIERSKICH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95720" y="1647590"/>
            <a:ext cx="3728440" cy="49355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pole tekstowe 3"/>
          <p:cNvSpPr txBox="1"/>
          <p:nvPr/>
        </p:nvSpPr>
        <p:spPr>
          <a:xfrm rot="21266617">
            <a:off x="8859360" y="6029100"/>
            <a:ext cx="29774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b="1" dirty="0"/>
              <a:t>RÓŻANA W NIEPORĘCIE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484" y="1308824"/>
            <a:ext cx="3727083" cy="50400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pole tekstowe 7"/>
          <p:cNvSpPr txBox="1"/>
          <p:nvPr/>
        </p:nvSpPr>
        <p:spPr>
          <a:xfrm rot="21126428">
            <a:off x="847289" y="5315225"/>
            <a:ext cx="298648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b="1" dirty="0"/>
              <a:t>PORANNEJ ROSY </a:t>
            </a:r>
          </a:p>
          <a:p>
            <a:r>
              <a:rPr lang="pl-PL" sz="1400" b="1" dirty="0"/>
              <a:t>KĄTY WĘGIERSKIE</a:t>
            </a:r>
          </a:p>
          <a:p>
            <a:endParaRPr lang="pl-PL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0271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1278" y="382269"/>
            <a:ext cx="10092508" cy="614140"/>
          </a:xfrm>
        </p:spPr>
        <p:txBody>
          <a:bodyPr>
            <a:noAutofit/>
          </a:bodyPr>
          <a:lstStyle/>
          <a:p>
            <a:pPr algn="ctr"/>
            <a:r>
              <a:rPr lang="pl-PL" sz="3200" b="1" dirty="0">
                <a:solidFill>
                  <a:srgbClr val="002060"/>
                </a:solidFill>
              </a:rPr>
              <a:t>OBIEKTY SPORTOWE I REKREACYJNE w 2022 r.</a:t>
            </a:r>
            <a:endParaRPr lang="pl-PL" sz="3200" dirty="0">
              <a:solidFill>
                <a:srgbClr val="002060"/>
              </a:solidFill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1700" y="2114026"/>
            <a:ext cx="5637052" cy="4227779"/>
          </a:xfrm>
          <a:prstGeom prst="rect">
            <a:avLst/>
          </a:prstGeom>
        </p:spPr>
      </p:pic>
      <p:sp>
        <p:nvSpPr>
          <p:cNvPr id="7" name="pole tekstowe 6"/>
          <p:cNvSpPr txBox="1"/>
          <p:nvPr/>
        </p:nvSpPr>
        <p:spPr>
          <a:xfrm>
            <a:off x="1779864" y="1269364"/>
            <a:ext cx="65037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>
                <a:solidFill>
                  <a:schemeClr val="accent1"/>
                </a:solidFill>
              </a:rPr>
              <a:t>Na terenie Kompleksu Rekreacyjno - Wypoczynkowego </a:t>
            </a:r>
          </a:p>
          <a:p>
            <a:r>
              <a:rPr lang="pl-PL" b="1" dirty="0">
                <a:solidFill>
                  <a:schemeClr val="accent1"/>
                </a:solidFill>
              </a:rPr>
              <a:t>Nieporęt Pilawa powstała tężnia solankowa.</a:t>
            </a:r>
          </a:p>
        </p:txBody>
      </p:sp>
      <p:pic>
        <p:nvPicPr>
          <p:cNvPr id="8" name="Symbol zastępczy zawartości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228" y="2114027"/>
            <a:ext cx="5416765" cy="4227778"/>
          </a:xfrm>
          <a:prstGeom prst="rect">
            <a:avLst/>
          </a:prstGeom>
          <a:effectLst>
            <a:softEdge rad="0"/>
          </a:effectLst>
          <a:scene3d>
            <a:camera prst="orthographicFront"/>
            <a:lightRig rig="threePt" dir="t"/>
          </a:scene3d>
          <a:sp3d contourW="12700">
            <a:contourClr>
              <a:schemeClr val="accent6">
                <a:lumMod val="75000"/>
              </a:schemeClr>
            </a:contourClr>
          </a:sp3d>
        </p:spPr>
      </p:pic>
      <p:pic>
        <p:nvPicPr>
          <p:cNvPr id="10" name="Obraz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39427" y="339082"/>
            <a:ext cx="804742" cy="1194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685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09601" y="336366"/>
            <a:ext cx="9858373" cy="714651"/>
          </a:xfrm>
        </p:spPr>
        <p:txBody>
          <a:bodyPr>
            <a:noAutofit/>
          </a:bodyPr>
          <a:lstStyle/>
          <a:p>
            <a:pPr algn="ctr"/>
            <a:r>
              <a:rPr lang="pl-PL" sz="3200" b="1" dirty="0">
                <a:solidFill>
                  <a:srgbClr val="002060"/>
                </a:solidFill>
              </a:rPr>
              <a:t>OBIEKTY SPORTOWE I REKREACYJNE w 2022 r.</a:t>
            </a:r>
            <a:endParaRPr lang="pl-PL" sz="3200" dirty="0">
              <a:solidFill>
                <a:srgbClr val="002060"/>
              </a:solidFill>
            </a:endParaRPr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24519" y="2819400"/>
            <a:ext cx="4819650" cy="36147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pole tekstowe 5"/>
          <p:cNvSpPr txBox="1"/>
          <p:nvPr/>
        </p:nvSpPr>
        <p:spPr>
          <a:xfrm>
            <a:off x="6518495" y="1484162"/>
            <a:ext cx="45233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b="1" dirty="0">
                <a:solidFill>
                  <a:schemeClr val="accent1"/>
                </a:solidFill>
              </a:rPr>
              <a:t>Na terenie Kompleksu Rekreacyjno - Wypoczynkowego Nieporęt Pilawa zainstalowane zostały dwa zestawy stacji ładowania AC o mocy 2 x 22kW z gniazdami typu 2, tj. jednocześnie dla czterech pojazdów.</a:t>
            </a:r>
          </a:p>
          <a:p>
            <a:endParaRPr lang="pl-PL" dirty="0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9427" y="339082"/>
            <a:ext cx="804742" cy="1194920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1" y="2002503"/>
            <a:ext cx="5594554" cy="465953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pole tekstowe 8"/>
          <p:cNvSpPr txBox="1"/>
          <p:nvPr/>
        </p:nvSpPr>
        <p:spPr>
          <a:xfrm>
            <a:off x="1929772" y="1341549"/>
            <a:ext cx="2528256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400" b="1" dirty="0">
                <a:solidFill>
                  <a:schemeClr val="accent1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 Beniaminowie powstała </a:t>
            </a:r>
          </a:p>
          <a:p>
            <a:r>
              <a:rPr lang="pl-PL" sz="1400" b="1" dirty="0">
                <a:solidFill>
                  <a:schemeClr val="accent1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siłownia plenerowa. </a:t>
            </a:r>
          </a:p>
          <a:p>
            <a:endParaRPr lang="pl-PL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25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71948" y="446924"/>
            <a:ext cx="10231791" cy="826346"/>
          </a:xfrm>
        </p:spPr>
        <p:txBody>
          <a:bodyPr>
            <a:normAutofit fontScale="90000"/>
          </a:bodyPr>
          <a:lstStyle/>
          <a:p>
            <a:pPr algn="ctr"/>
            <a:r>
              <a:rPr lang="pl-PL" b="1" dirty="0">
                <a:solidFill>
                  <a:srgbClr val="002060"/>
                </a:solidFill>
              </a:rPr>
              <a:t>OBIEKTY SPORTOWE I REKREACYJNE w 2022 r.</a:t>
            </a:r>
            <a:br>
              <a:rPr lang="pl-PL" b="1" dirty="0">
                <a:solidFill>
                  <a:srgbClr val="002060"/>
                </a:solidFill>
              </a:rPr>
            </a:br>
            <a:endParaRPr lang="pl-PL" b="1" dirty="0">
              <a:solidFill>
                <a:srgbClr val="002060"/>
              </a:solidFill>
            </a:endParaRPr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73517" y="1534002"/>
            <a:ext cx="5004975" cy="369627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207" y="1960955"/>
            <a:ext cx="5098239" cy="46863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pole tekstowe 8"/>
          <p:cNvSpPr txBox="1"/>
          <p:nvPr/>
        </p:nvSpPr>
        <p:spPr>
          <a:xfrm>
            <a:off x="738650" y="1164065"/>
            <a:ext cx="63341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b="1" dirty="0">
                <a:solidFill>
                  <a:schemeClr val="accent1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Zmodernizowane zostały place zabaw: </a:t>
            </a:r>
          </a:p>
          <a:p>
            <a:r>
              <a:rPr lang="pl-PL" sz="1400" b="1" dirty="0">
                <a:solidFill>
                  <a:schemeClr val="accent1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 Nieporęcie, Izabelinie oraz Stanisławowie Pierwszym.</a:t>
            </a: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39427" y="339082"/>
            <a:ext cx="804742" cy="1194920"/>
          </a:xfrm>
          <a:prstGeom prst="rect">
            <a:avLst/>
          </a:prstGeom>
        </p:spPr>
      </p:pic>
      <p:sp>
        <p:nvSpPr>
          <p:cNvPr id="3" name="pole tekstowe 2"/>
          <p:cNvSpPr txBox="1"/>
          <p:nvPr/>
        </p:nvSpPr>
        <p:spPr>
          <a:xfrm rot="21177590">
            <a:off x="9755632" y="4517855"/>
            <a:ext cx="28858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rgbClr val="00B0F0"/>
                </a:solidFill>
              </a:rPr>
              <a:t>PLAC ZABAW </a:t>
            </a:r>
          </a:p>
          <a:p>
            <a:r>
              <a:rPr lang="pl-PL" b="1" dirty="0">
                <a:solidFill>
                  <a:srgbClr val="00B0F0"/>
                </a:solidFill>
              </a:rPr>
              <a:t>W NIEPORĘCIE</a:t>
            </a:r>
          </a:p>
        </p:txBody>
      </p:sp>
      <p:sp>
        <p:nvSpPr>
          <p:cNvPr id="8" name="pole tekstowe 7"/>
          <p:cNvSpPr txBox="1"/>
          <p:nvPr/>
        </p:nvSpPr>
        <p:spPr>
          <a:xfrm>
            <a:off x="6219824" y="5446926"/>
            <a:ext cx="55006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chemeClr val="accent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Ogólny koszt budowy i modernizacji gminnych obiektów sportowych i rekreacyjnych w 2022 r. wyniósł </a:t>
            </a:r>
            <a:r>
              <a:rPr lang="pl-PL" b="1" dirty="0">
                <a:solidFill>
                  <a:schemeClr val="accent1"/>
                </a:solidFill>
              </a:rPr>
              <a:t>1 844 914,22 </a:t>
            </a:r>
            <a:r>
              <a:rPr lang="pl-PL" b="1" dirty="0">
                <a:solidFill>
                  <a:schemeClr val="accent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zł. co stanowi 7,1% wydatków inwestycyjnych.</a:t>
            </a:r>
            <a:endParaRPr lang="pl-PL" b="1" dirty="0">
              <a:solidFill>
                <a:schemeClr val="accent1"/>
              </a:solidFill>
            </a:endParaRPr>
          </a:p>
        </p:txBody>
      </p:sp>
      <p:sp>
        <p:nvSpPr>
          <p:cNvPr id="5" name="pole tekstowe 4"/>
          <p:cNvSpPr txBox="1"/>
          <p:nvPr/>
        </p:nvSpPr>
        <p:spPr>
          <a:xfrm rot="21218661">
            <a:off x="3814358" y="5139312"/>
            <a:ext cx="35592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rgbClr val="00B0F0"/>
                </a:solidFill>
              </a:rPr>
              <a:t>PLAC ZABAW W STANISŁAWOWIE </a:t>
            </a:r>
          </a:p>
          <a:p>
            <a:r>
              <a:rPr lang="pl-PL" b="1" dirty="0">
                <a:solidFill>
                  <a:srgbClr val="00B0F0"/>
                </a:solidFill>
              </a:rPr>
              <a:t>PIERWSZYM</a:t>
            </a:r>
          </a:p>
        </p:txBody>
      </p:sp>
    </p:spTree>
    <p:extLst>
      <p:ext uri="{BB962C8B-B14F-4D97-AF65-F5344CB8AC3E}">
        <p14:creationId xmlns:p14="http://schemas.microsoft.com/office/powerpoint/2010/main" val="200879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45807" y="344477"/>
            <a:ext cx="6918392" cy="842740"/>
          </a:xfrm>
        </p:spPr>
        <p:txBody>
          <a:bodyPr>
            <a:normAutofit/>
          </a:bodyPr>
          <a:lstStyle/>
          <a:p>
            <a:r>
              <a:rPr lang="pl-PL" sz="3200" b="1" dirty="0">
                <a:solidFill>
                  <a:srgbClr val="002060"/>
                </a:solidFill>
              </a:rPr>
              <a:t>Ścieżki ROWEROWE w 2022 r.</a:t>
            </a:r>
            <a:endParaRPr lang="pl-PL" sz="3200" dirty="0">
              <a:solidFill>
                <a:srgbClr val="002060"/>
              </a:solidFill>
            </a:endParaRPr>
          </a:p>
        </p:txBody>
      </p:sp>
      <p:sp>
        <p:nvSpPr>
          <p:cNvPr id="13" name="pole tekstowe 12"/>
          <p:cNvSpPr txBox="1"/>
          <p:nvPr/>
        </p:nvSpPr>
        <p:spPr>
          <a:xfrm>
            <a:off x="422787" y="1180036"/>
            <a:ext cx="5909187" cy="48782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1400" dirty="0">
                <a:solidFill>
                  <a:schemeClr val="bg2">
                    <a:lumMod val="50000"/>
                  </a:schemeClr>
                </a:solidFill>
              </a:rPr>
              <a:t>6,5% wydatków majątkowych w Gminie Nieporęt </a:t>
            </a:r>
          </a:p>
          <a:p>
            <a:pPr algn="just"/>
            <a:r>
              <a:rPr lang="pl-PL" sz="1400" dirty="0">
                <a:solidFill>
                  <a:schemeClr val="bg2">
                    <a:lumMod val="50000"/>
                  </a:schemeClr>
                </a:solidFill>
              </a:rPr>
              <a:t>tj. </a:t>
            </a:r>
            <a:r>
              <a:rPr lang="pl-PL" sz="1400" b="1" dirty="0">
                <a:solidFill>
                  <a:schemeClr val="bg2">
                    <a:lumMod val="50000"/>
                  </a:schemeClr>
                </a:solidFill>
              </a:rPr>
              <a:t>1 681 938,92 zł</a:t>
            </a:r>
            <a:r>
              <a:rPr lang="pl-PL" sz="1400" dirty="0">
                <a:solidFill>
                  <a:schemeClr val="bg2">
                    <a:lumMod val="50000"/>
                  </a:schemeClr>
                </a:solidFill>
              </a:rPr>
              <a:t> to wydatki związane z budową dróg rowerowych, </a:t>
            </a:r>
          </a:p>
          <a:p>
            <a:pPr algn="just"/>
            <a:r>
              <a:rPr lang="pl-PL" sz="1400" dirty="0">
                <a:solidFill>
                  <a:schemeClr val="bg2">
                    <a:lumMod val="50000"/>
                  </a:schemeClr>
                </a:solidFill>
              </a:rPr>
              <a:t>których </a:t>
            </a:r>
            <a:r>
              <a:rPr lang="pl-PL" sz="1400" b="1" dirty="0">
                <a:solidFill>
                  <a:schemeClr val="bg2">
                    <a:lumMod val="50000"/>
                  </a:schemeClr>
                </a:solidFill>
              </a:rPr>
              <a:t>łączna długość wybudowana w 2022 r. to 1,7 km. </a:t>
            </a:r>
          </a:p>
          <a:p>
            <a:pPr algn="just"/>
            <a:endParaRPr lang="pl-PL" sz="1400" b="1" dirty="0">
              <a:solidFill>
                <a:schemeClr val="bg2">
                  <a:lumMod val="50000"/>
                </a:schemeClr>
              </a:solidFill>
            </a:endParaRPr>
          </a:p>
          <a:p>
            <a:pPr algn="just"/>
            <a:r>
              <a:rPr lang="pl-PL" sz="1400" b="1" dirty="0">
                <a:solidFill>
                  <a:schemeClr val="bg2">
                    <a:lumMod val="50000"/>
                  </a:schemeClr>
                </a:solidFill>
              </a:rPr>
              <a:t>Jest to: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pl-PL" sz="1400" dirty="0">
                <a:solidFill>
                  <a:schemeClr val="bg2">
                    <a:lumMod val="50000"/>
                  </a:schemeClr>
                </a:solidFill>
              </a:rPr>
              <a:t>Ścieżka rowerowa w miejscowości Białobrzegi, biegnąca na wale wzdłuż Jeziora Zegrzyńskiego od ul. Wojska    </a:t>
            </a:r>
          </a:p>
          <a:p>
            <a:pPr>
              <a:buClr>
                <a:schemeClr val="accent1"/>
              </a:buClr>
            </a:pPr>
            <a:r>
              <a:rPr lang="pl-PL" sz="1400" dirty="0">
                <a:solidFill>
                  <a:schemeClr val="bg2">
                    <a:lumMod val="50000"/>
                  </a:schemeClr>
                </a:solidFill>
              </a:rPr>
              <a:t>      Polskiego do ul. Kąpielowej.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pl-PL" sz="1400" dirty="0">
                <a:solidFill>
                  <a:schemeClr val="bg2">
                    <a:lumMod val="50000"/>
                  </a:schemeClr>
                </a:solidFill>
              </a:rPr>
              <a:t>  wykonano   również dokumentację      </a:t>
            </a:r>
          </a:p>
          <a:p>
            <a:r>
              <a:rPr lang="pl-PL" sz="1400" dirty="0">
                <a:solidFill>
                  <a:schemeClr val="bg2">
                    <a:lumMod val="50000"/>
                  </a:schemeClr>
                </a:solidFill>
              </a:rPr>
              <a:t>      projektowo – kosztorysową: </a:t>
            </a:r>
          </a:p>
          <a:p>
            <a:r>
              <a:rPr lang="pl-PL" sz="1400" b="1" dirty="0">
                <a:solidFill>
                  <a:schemeClr val="bg2">
                    <a:lumMod val="50000"/>
                  </a:schemeClr>
                </a:solidFill>
              </a:rPr>
              <a:t>      </a:t>
            </a:r>
            <a:r>
              <a:rPr lang="pl-PL" sz="1400" dirty="0">
                <a:solidFill>
                  <a:schemeClr val="bg2">
                    <a:lumMod val="50000"/>
                  </a:schemeClr>
                </a:solidFill>
              </a:rPr>
              <a:t>drogi rowerowej wzdłuż ul. Wczasowej na </a:t>
            </a:r>
          </a:p>
          <a:p>
            <a:pPr lvl="0"/>
            <a:r>
              <a:rPr lang="pl-PL" sz="1400" dirty="0">
                <a:solidFill>
                  <a:schemeClr val="bg2">
                    <a:lumMod val="50000"/>
                  </a:schemeClr>
                </a:solidFill>
              </a:rPr>
              <a:t>      odcinku od skrzyżowania z ul. Spacerową w    </a:t>
            </a:r>
          </a:p>
          <a:p>
            <a:pPr lvl="0"/>
            <a:r>
              <a:rPr lang="pl-PL" sz="1400" dirty="0">
                <a:solidFill>
                  <a:schemeClr val="bg2">
                    <a:lumMod val="50000"/>
                  </a:schemeClr>
                </a:solidFill>
              </a:rPr>
              <a:t>      miejscowości Białobrzegi do ul. Głównej w </a:t>
            </a:r>
          </a:p>
          <a:p>
            <a:pPr lvl="0"/>
            <a:r>
              <a:rPr lang="pl-PL" sz="1400" dirty="0">
                <a:solidFill>
                  <a:schemeClr val="bg2">
                    <a:lumMod val="50000"/>
                  </a:schemeClr>
                </a:solidFill>
              </a:rPr>
              <a:t>      Ryni.</a:t>
            </a:r>
          </a:p>
          <a:p>
            <a:pPr>
              <a:spcBef>
                <a:spcPts val="600"/>
              </a:spcBef>
            </a:pPr>
            <a:r>
              <a:rPr lang="pl-PL" sz="1400" b="1" dirty="0">
                <a:solidFill>
                  <a:srgbClr val="FF0000"/>
                </a:solidFill>
              </a:rPr>
              <a:t>     </a:t>
            </a:r>
          </a:p>
          <a:p>
            <a:pPr>
              <a:spcBef>
                <a:spcPts val="600"/>
              </a:spcBef>
            </a:pPr>
            <a:endParaRPr lang="pl-PL" b="1" i="1" dirty="0">
              <a:solidFill>
                <a:schemeClr val="accent1"/>
              </a:solidFill>
            </a:endParaRPr>
          </a:p>
          <a:p>
            <a:pPr>
              <a:spcBef>
                <a:spcPts val="600"/>
              </a:spcBef>
            </a:pPr>
            <a:r>
              <a:rPr lang="pl-PL" b="1" i="1" dirty="0">
                <a:solidFill>
                  <a:schemeClr val="accent1"/>
                </a:solidFill>
              </a:rPr>
              <a:t>Długość sieci dróg rowerowych na terenie gminy Nieporęt wybudowanych przez Gminę Nieporęt to 24,3 km.</a:t>
            </a:r>
          </a:p>
        </p:txBody>
      </p:sp>
      <p:graphicFrame>
        <p:nvGraphicFramePr>
          <p:cNvPr id="3" name="Obi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22068774"/>
              </p:ext>
            </p:extLst>
          </p:nvPr>
        </p:nvGraphicFramePr>
        <p:xfrm>
          <a:off x="7049728" y="209338"/>
          <a:ext cx="5065791" cy="63887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0" name="Acrobat Document" r:id="rId3" imgW="5667198" imgH="8020037" progId="Acrobat.Document.DC">
                  <p:embed/>
                </p:oleObj>
              </mc:Choice>
              <mc:Fallback>
                <p:oleObj name="Acrobat Document" r:id="rId3" imgW="5667198" imgH="8020037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049728" y="209338"/>
                        <a:ext cx="5065791" cy="638876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04258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1948" y="259080"/>
            <a:ext cx="5869858" cy="326136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2749" y="1889760"/>
            <a:ext cx="5195571" cy="461911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341" y="3723966"/>
            <a:ext cx="5447071" cy="301942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39427" y="339082"/>
            <a:ext cx="804742" cy="1194920"/>
          </a:xfrm>
          <a:prstGeom prst="rect">
            <a:avLst/>
          </a:prstGeom>
        </p:spPr>
      </p:pic>
      <p:sp>
        <p:nvSpPr>
          <p:cNvPr id="7" name="pole tekstowe 6"/>
          <p:cNvSpPr txBox="1"/>
          <p:nvPr/>
        </p:nvSpPr>
        <p:spPr>
          <a:xfrm>
            <a:off x="7051926" y="339082"/>
            <a:ext cx="3467868" cy="17543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l-PL" sz="1400" b="1" dirty="0">
                <a:solidFill>
                  <a:schemeClr val="accent1"/>
                </a:solidFill>
              </a:rPr>
              <a:t>Nowa ścieżka rowerowa w Białobrzegach na odcinku od ul. Wojska Polskiego wzdłuż zapory bocznej Zalewu Zegrzyńskiego i </a:t>
            </a:r>
          </a:p>
          <a:p>
            <a:r>
              <a:rPr lang="pl-PL" sz="1400" b="1" dirty="0">
                <a:solidFill>
                  <a:schemeClr val="accent1"/>
                </a:solidFill>
              </a:rPr>
              <a:t>ul. Kąpielowej do ul. Wczasowej </a:t>
            </a:r>
          </a:p>
          <a:p>
            <a:r>
              <a:rPr lang="pl-PL" sz="1400" b="1" dirty="0">
                <a:solidFill>
                  <a:schemeClr val="accent1"/>
                </a:solidFill>
              </a:rPr>
              <a:t>o długości 1700 m. </a:t>
            </a:r>
            <a:endParaRPr lang="pl-PL" sz="1400" b="1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/>
              </a:solidFill>
            </a:endParaRPr>
          </a:p>
          <a:p>
            <a:endParaRPr lang="pl-PL" sz="2400" b="1" dirty="0">
              <a:solidFill>
                <a:schemeClr val="accent1"/>
              </a:solidFill>
              <a:effectLst>
                <a:outerShdw blurRad="50800" dist="50800" dir="5400000" algn="ctr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74209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592925" y="339082"/>
            <a:ext cx="8911687" cy="731729"/>
          </a:xfrm>
        </p:spPr>
        <p:txBody>
          <a:bodyPr>
            <a:normAutofit/>
          </a:bodyPr>
          <a:lstStyle/>
          <a:p>
            <a:r>
              <a:rPr lang="pl-PL" sz="3200" b="1" dirty="0">
                <a:solidFill>
                  <a:srgbClr val="002060"/>
                </a:solidFill>
              </a:rPr>
              <a:t>WODOCIĄGI w 2022 r.</a:t>
            </a:r>
            <a:endParaRPr lang="pl-PL" sz="3200" dirty="0">
              <a:solidFill>
                <a:srgbClr val="00206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335504" y="1070813"/>
            <a:ext cx="5934659" cy="285510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pl-PL" b="1" dirty="0">
                <a:solidFill>
                  <a:schemeClr val="accent1"/>
                </a:solidFill>
              </a:rPr>
              <a:t>W zakresie rozbudowy infrastruktury wodociągowej w 2022 r. wybudowano i oddano do eksploatacji sieci wodociągowe:</a:t>
            </a:r>
            <a:endParaRPr lang="pl-PL" dirty="0">
              <a:solidFill>
                <a:schemeClr val="accent1"/>
              </a:solidFill>
            </a:endParaRPr>
          </a:p>
          <a:p>
            <a:pPr lvl="0"/>
            <a:r>
              <a:rPr lang="pl-PL" dirty="0">
                <a:solidFill>
                  <a:schemeClr val="bg2">
                    <a:lumMod val="50000"/>
                  </a:schemeClr>
                </a:solidFill>
              </a:rPr>
              <a:t>w ul. Topolowej w Wólce Radzymińskiej o długości 417 mb, </a:t>
            </a:r>
          </a:p>
          <a:p>
            <a:pPr lvl="0"/>
            <a:r>
              <a:rPr lang="pl-PL" dirty="0">
                <a:solidFill>
                  <a:schemeClr val="bg2">
                    <a:lumMod val="50000"/>
                  </a:schemeClr>
                </a:solidFill>
              </a:rPr>
              <a:t>w ul. Strużańskiej w Józefowie  o długości 552 mb,</a:t>
            </a:r>
          </a:p>
          <a:p>
            <a:pPr lvl="0"/>
            <a:r>
              <a:rPr lang="pl-PL" dirty="0">
                <a:solidFill>
                  <a:schemeClr val="bg2">
                    <a:lumMod val="50000"/>
                  </a:schemeClr>
                </a:solidFill>
              </a:rPr>
              <a:t>w ul. Protazego i Epopei w Nieporęcie o łącznej długości 348,5  mb, </a:t>
            </a:r>
          </a:p>
          <a:p>
            <a:pPr lvl="0"/>
            <a:r>
              <a:rPr lang="pl-PL" dirty="0">
                <a:solidFill>
                  <a:schemeClr val="bg2">
                    <a:lumMod val="50000"/>
                  </a:schemeClr>
                </a:solidFill>
              </a:rPr>
              <a:t>w drogach wewnętrznych od ul. Strużańskiej oraz od ul. Brukowej w Stanisławowie Pierwszym o łącznej długości 298,7 mb oraz zlecono budowę w ul. Pogodnej,</a:t>
            </a:r>
          </a:p>
          <a:p>
            <a:pPr lvl="0"/>
            <a:r>
              <a:rPr lang="pl-PL" dirty="0">
                <a:solidFill>
                  <a:schemeClr val="bg2">
                    <a:lumMod val="50000"/>
                  </a:schemeClr>
                </a:solidFill>
              </a:rPr>
              <a:t>w ul. Pilawa w Nieporęcie o  długości 210,5 mb.</a:t>
            </a:r>
          </a:p>
          <a:p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39427" y="339082"/>
            <a:ext cx="804742" cy="1194920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30192">
            <a:off x="7954444" y="1024999"/>
            <a:ext cx="1948727" cy="216349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pole tekstowe 6"/>
          <p:cNvSpPr txBox="1"/>
          <p:nvPr/>
        </p:nvSpPr>
        <p:spPr>
          <a:xfrm>
            <a:off x="6871853" y="3534761"/>
            <a:ext cx="463275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500" b="1" dirty="0">
                <a:solidFill>
                  <a:schemeClr val="accent1"/>
                </a:solidFill>
              </a:rPr>
              <a:t>Wykonano również dokumentacje projektowo - kosztorysowe sieci wodociągowych: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500" dirty="0">
              <a:solidFill>
                <a:schemeClr val="accent1"/>
              </a:solidFill>
            </a:endParaRPr>
          </a:p>
          <a:p>
            <a:pPr lvl="0"/>
            <a:r>
              <a:rPr lang="pl-PL" sz="1500" dirty="0">
                <a:solidFill>
                  <a:schemeClr val="bg2">
                    <a:lumMod val="50000"/>
                  </a:schemeClr>
                </a:solidFill>
              </a:rPr>
              <a:t>w ul. Strużańskiej w Rembelszczyźnie,</a:t>
            </a:r>
          </a:p>
          <a:p>
            <a:pPr lvl="0"/>
            <a:r>
              <a:rPr lang="pl-PL" sz="1500" dirty="0">
                <a:solidFill>
                  <a:schemeClr val="bg2">
                    <a:lumMod val="50000"/>
                  </a:schemeClr>
                </a:solidFill>
              </a:rPr>
              <a:t>w ul. Poziomkowej w Józefowie,</a:t>
            </a:r>
          </a:p>
          <a:p>
            <a:pPr lvl="0"/>
            <a:r>
              <a:rPr lang="pl-PL" sz="1500" dirty="0">
                <a:solidFill>
                  <a:schemeClr val="bg2">
                    <a:lumMod val="50000"/>
                  </a:schemeClr>
                </a:solidFill>
              </a:rPr>
              <a:t>w ul. Operowej w Stanisławowie  Pierwszym,</a:t>
            </a:r>
          </a:p>
          <a:p>
            <a:pPr lvl="0"/>
            <a:r>
              <a:rPr lang="pl-PL" sz="1500" dirty="0">
                <a:solidFill>
                  <a:schemeClr val="bg2">
                    <a:lumMod val="50000"/>
                  </a:schemeClr>
                </a:solidFill>
              </a:rPr>
              <a:t>w ul. Leśnej w Wólce Radzymińskiej.</a:t>
            </a:r>
          </a:p>
          <a:p>
            <a:pPr lvl="0"/>
            <a:endParaRPr lang="pl-PL" sz="1500" dirty="0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39605">
            <a:off x="2611998" y="4351703"/>
            <a:ext cx="2466954" cy="2123506"/>
          </a:xfrm>
          <a:prstGeom prst="rect">
            <a:avLst/>
          </a:prstGeom>
        </p:spPr>
      </p:pic>
      <p:sp>
        <p:nvSpPr>
          <p:cNvPr id="5" name="pole tekstowe 4"/>
          <p:cNvSpPr txBox="1"/>
          <p:nvPr/>
        </p:nvSpPr>
        <p:spPr>
          <a:xfrm>
            <a:off x="5786319" y="5622556"/>
            <a:ext cx="5657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chemeClr val="accent1"/>
                </a:solidFill>
              </a:rPr>
              <a:t>Wydatki związane z infrastrukturą wodociągową </a:t>
            </a:r>
          </a:p>
          <a:p>
            <a:r>
              <a:rPr lang="pl-PL" b="1" dirty="0">
                <a:solidFill>
                  <a:schemeClr val="accent1"/>
                </a:solidFill>
              </a:rPr>
              <a:t>w 2022 r wyniosły 1 246 552,39</a:t>
            </a:r>
            <a:r>
              <a:rPr lang="pl-PL" b="1" dirty="0">
                <a:solidFill>
                  <a:schemeClr val="accent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b="1" dirty="0">
                <a:solidFill>
                  <a:schemeClr val="accent1"/>
                </a:solidFill>
              </a:rPr>
              <a:t>zł. co stanowi 4,8% wydatków inwestycyjnych.</a:t>
            </a:r>
          </a:p>
        </p:txBody>
      </p:sp>
    </p:spTree>
    <p:extLst>
      <p:ext uri="{BB962C8B-B14F-4D97-AF65-F5344CB8AC3E}">
        <p14:creationId xmlns:p14="http://schemas.microsoft.com/office/powerpoint/2010/main" val="2251302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83227" y="89665"/>
            <a:ext cx="9501162" cy="550782"/>
          </a:xfrm>
        </p:spPr>
        <p:txBody>
          <a:bodyPr>
            <a:normAutofit fontScale="90000"/>
          </a:bodyPr>
          <a:lstStyle/>
          <a:p>
            <a:r>
              <a:rPr lang="pl-PL" b="1" dirty="0">
                <a:solidFill>
                  <a:srgbClr val="002060"/>
                </a:solidFill>
              </a:rPr>
              <a:t>BUDOWA OŚWIETLENIA w 2022 r</a:t>
            </a:r>
            <a:r>
              <a:rPr lang="pl-PL" sz="3200" b="1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73640" y="911797"/>
            <a:ext cx="3498208" cy="553816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pl-PL" b="1" dirty="0">
                <a:solidFill>
                  <a:schemeClr val="accent1"/>
                </a:solidFill>
              </a:rPr>
              <a:t>Wykonano budowę oświetlenia </a:t>
            </a:r>
          </a:p>
          <a:p>
            <a:pPr marL="0" indent="0">
              <a:buNone/>
            </a:pPr>
            <a:r>
              <a:rPr lang="pl-PL" b="1" dirty="0">
                <a:solidFill>
                  <a:schemeClr val="accent1"/>
                </a:solidFill>
              </a:rPr>
              <a:t>w poniższych lokalizacjach:</a:t>
            </a:r>
            <a:r>
              <a:rPr lang="pl-PL" b="1" dirty="0">
                <a:solidFill>
                  <a:schemeClr val="accent6">
                    <a:lumMod val="75000"/>
                  </a:schemeClr>
                </a:solidFill>
              </a:rPr>
              <a:t> </a:t>
            </a:r>
            <a:endParaRPr lang="pl-PL" dirty="0">
              <a:solidFill>
                <a:schemeClr val="accent6">
                  <a:lumMod val="75000"/>
                </a:schemeClr>
              </a:solidFill>
            </a:endParaRPr>
          </a:p>
          <a:p>
            <a:pPr algn="just"/>
            <a:r>
              <a:rPr lang="pl-PL" sz="1600" dirty="0">
                <a:solidFill>
                  <a:schemeClr val="bg2">
                    <a:lumMod val="50000"/>
                  </a:schemeClr>
                </a:solidFill>
              </a:rPr>
              <a:t>ulica Przyszłość w Stanisławowie </a:t>
            </a:r>
            <a:r>
              <a:rPr lang="pl-PL" sz="1600">
                <a:solidFill>
                  <a:schemeClr val="bg2">
                    <a:lumMod val="50000"/>
                  </a:schemeClr>
                </a:solidFill>
              </a:rPr>
              <a:t>Pierwszym I </a:t>
            </a:r>
            <a:r>
              <a:rPr lang="pl-PL" sz="1600" dirty="0">
                <a:solidFill>
                  <a:schemeClr val="bg2">
                    <a:lumMod val="50000"/>
                  </a:schemeClr>
                </a:solidFill>
              </a:rPr>
              <a:t>etap – postawiono 24 słupy oświetleniowe wraz z oprawami typu LED jak również zadbano o doświetlenie dwóch przejść dla pieszych.</a:t>
            </a:r>
          </a:p>
          <a:p>
            <a:pPr lvl="0" algn="just"/>
            <a:r>
              <a:rPr lang="pl-PL" sz="1600" dirty="0">
                <a:solidFill>
                  <a:schemeClr val="bg2">
                    <a:lumMod val="50000"/>
                  </a:schemeClr>
                </a:solidFill>
              </a:rPr>
              <a:t>ulica Klonowa w Stanisławowie Pierwszym – zamontowano 6 słupów wraz oprawami LED,</a:t>
            </a:r>
          </a:p>
          <a:p>
            <a:pPr lvl="0" algn="just"/>
            <a:r>
              <a:rPr lang="pl-PL" sz="1600" dirty="0">
                <a:solidFill>
                  <a:schemeClr val="bg2">
                    <a:lumMod val="50000"/>
                  </a:schemeClr>
                </a:solidFill>
              </a:rPr>
              <a:t>ulica Plac Wolności w Nieporęcie tu  wykorzystano słupy oświetleniowe zdemontowane z ul. Koncertowej w Stanisławowie Pierwszym montując na nich nowe energooszczędne oprawy LED w ilości 8 szt.,</a:t>
            </a:r>
          </a:p>
          <a:p>
            <a:pPr lvl="0" algn="just"/>
            <a:r>
              <a:rPr lang="pl-PL" sz="1600" dirty="0">
                <a:solidFill>
                  <a:schemeClr val="bg2">
                    <a:lumMod val="50000"/>
                  </a:schemeClr>
                </a:solidFill>
              </a:rPr>
              <a:t>ulica Cicha w Rembelszczyźnie. Wybudowano tu nową linię oświetleniową montując 18 punktów świetlnych LED,</a:t>
            </a:r>
          </a:p>
          <a:p>
            <a:pPr lvl="0" algn="just"/>
            <a:r>
              <a:rPr lang="pl-PL" sz="1600" dirty="0">
                <a:solidFill>
                  <a:schemeClr val="bg2">
                    <a:lumMod val="50000"/>
                  </a:schemeClr>
                </a:solidFill>
              </a:rPr>
              <a:t>ulica Wczasowa w Białobrzegach. Zadanie obejmowało montaż 5 słupów wraz oprawami typu LED, w tym doświetlenie przejścia dla pieszych. </a:t>
            </a:r>
          </a:p>
          <a:p>
            <a:endParaRPr lang="pl-PL" dirty="0"/>
          </a:p>
        </p:txBody>
      </p:sp>
      <p:pic>
        <p:nvPicPr>
          <p:cNvPr id="4" name="Symbol zastępczy zawartości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9515" y="366040"/>
            <a:ext cx="4367465" cy="32747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5" name="pole tekstowe 14"/>
          <p:cNvSpPr txBox="1"/>
          <p:nvPr/>
        </p:nvSpPr>
        <p:spPr>
          <a:xfrm rot="21327147">
            <a:off x="8310767" y="3049496"/>
            <a:ext cx="30849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b="1" dirty="0">
                <a:solidFill>
                  <a:schemeClr val="bg2"/>
                </a:solidFill>
              </a:rPr>
              <a:t>Przyszłość  Stanisławów Pierwszy</a:t>
            </a:r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9581" y="4026716"/>
            <a:ext cx="3459934" cy="26760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7777" y="3868754"/>
            <a:ext cx="4139204" cy="28340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62740" y="729842"/>
            <a:ext cx="3475477" cy="31389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pole tekstowe 12"/>
          <p:cNvSpPr txBox="1"/>
          <p:nvPr/>
        </p:nvSpPr>
        <p:spPr>
          <a:xfrm rot="21398792">
            <a:off x="5214244" y="3333388"/>
            <a:ext cx="30529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b="1" dirty="0">
                <a:solidFill>
                  <a:schemeClr val="bg2"/>
                </a:solidFill>
              </a:rPr>
              <a:t>Plac Wolności Nieporęt</a:t>
            </a:r>
          </a:p>
        </p:txBody>
      </p:sp>
      <p:sp>
        <p:nvSpPr>
          <p:cNvPr id="17" name="pole tekstowe 16"/>
          <p:cNvSpPr txBox="1"/>
          <p:nvPr/>
        </p:nvSpPr>
        <p:spPr>
          <a:xfrm rot="21394070">
            <a:off x="5345499" y="6235428"/>
            <a:ext cx="23153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b="1" dirty="0">
                <a:solidFill>
                  <a:schemeClr val="bg2"/>
                </a:solidFill>
              </a:rPr>
              <a:t>Cicha Rembelszczyzna</a:t>
            </a:r>
          </a:p>
        </p:txBody>
      </p:sp>
      <p:sp>
        <p:nvSpPr>
          <p:cNvPr id="18" name="pole tekstowe 17"/>
          <p:cNvSpPr txBox="1"/>
          <p:nvPr/>
        </p:nvSpPr>
        <p:spPr>
          <a:xfrm rot="21306795">
            <a:off x="9277283" y="6302858"/>
            <a:ext cx="27515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b="1" dirty="0">
                <a:solidFill>
                  <a:schemeClr val="bg2"/>
                </a:solidFill>
              </a:rPr>
              <a:t>Wczasowa Białobrzegi</a:t>
            </a:r>
          </a:p>
        </p:txBody>
      </p:sp>
    </p:spTree>
    <p:extLst>
      <p:ext uri="{BB962C8B-B14F-4D97-AF65-F5344CB8AC3E}">
        <p14:creationId xmlns:p14="http://schemas.microsoft.com/office/powerpoint/2010/main" val="3404286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582295" y="89130"/>
            <a:ext cx="8142730" cy="671290"/>
          </a:xfrm>
        </p:spPr>
        <p:txBody>
          <a:bodyPr>
            <a:noAutofit/>
          </a:bodyPr>
          <a:lstStyle/>
          <a:p>
            <a:r>
              <a:rPr lang="pl-PL" sz="3200" b="1" dirty="0">
                <a:solidFill>
                  <a:srgbClr val="002060"/>
                </a:solidFill>
              </a:rPr>
              <a:t>MODERNIZACJA OŚWIETLENIE w 2022 r.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07782" y="1140922"/>
            <a:ext cx="3721721" cy="457162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l-PL" b="1" dirty="0">
                <a:solidFill>
                  <a:schemeClr val="accent1"/>
                </a:solidFill>
              </a:rPr>
              <a:t>W celu poprawy bezpieczeństwa na drogach wykonano:</a:t>
            </a:r>
            <a:r>
              <a:rPr lang="pl-PL" dirty="0">
                <a:solidFill>
                  <a:schemeClr val="accent1"/>
                </a:solidFill>
              </a:rPr>
              <a:t> </a:t>
            </a:r>
            <a:r>
              <a:rPr lang="pl-PL" b="1" dirty="0">
                <a:solidFill>
                  <a:schemeClr val="accent1"/>
                </a:solidFill>
              </a:rPr>
              <a:t>modernizację oświetlenia:</a:t>
            </a:r>
            <a:endParaRPr lang="pl-PL" dirty="0">
              <a:solidFill>
                <a:schemeClr val="accent1"/>
              </a:solidFill>
            </a:endParaRPr>
          </a:p>
          <a:p>
            <a:pPr lvl="0" algn="just"/>
            <a:r>
              <a:rPr lang="pl-PL" sz="1400" dirty="0">
                <a:solidFill>
                  <a:schemeClr val="bg2">
                    <a:lumMod val="50000"/>
                  </a:schemeClr>
                </a:solidFill>
              </a:rPr>
              <a:t>ulicy Koncertowej w Stanisławowie Pierwszym, gdzie wymieniono 13 słupów oświetleniowych i zamontowano 16 opraw energooszczędny typu LED,</a:t>
            </a:r>
          </a:p>
          <a:p>
            <a:pPr lvl="0" algn="just"/>
            <a:r>
              <a:rPr lang="pl-PL" sz="1400" dirty="0">
                <a:solidFill>
                  <a:schemeClr val="bg2">
                    <a:lumMod val="50000"/>
                  </a:schemeClr>
                </a:solidFill>
              </a:rPr>
              <a:t>na osiedlu Głogi w Nieporęcie wykonano II etap modernizacji oświetlenia – w ramach, którego wymienione zostały słupy oświetleniowe 26 szt. wraz  oprawami 27 szt. Zastosowano oprawy energooszczędne typu LED,</a:t>
            </a:r>
          </a:p>
          <a:p>
            <a:pPr lvl="0" algn="just"/>
            <a:r>
              <a:rPr lang="pl-PL" sz="1400" dirty="0">
                <a:solidFill>
                  <a:schemeClr val="bg2">
                    <a:lumMod val="50000"/>
                  </a:schemeClr>
                </a:solidFill>
              </a:rPr>
              <a:t>ulicy Wczasowej w Białobrzegach. Stare słupy betonowe zastąpiono nowymi słupami stalowymi wraz oprawami LED – 10 szt.</a:t>
            </a:r>
          </a:p>
          <a:p>
            <a:endParaRPr lang="pl-PL" dirty="0"/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93493" y="140064"/>
            <a:ext cx="630760" cy="977209"/>
          </a:xfrm>
          <a:prstGeom prst="rect">
            <a:avLst/>
          </a:prstGeom>
        </p:spPr>
      </p:pic>
      <p:pic>
        <p:nvPicPr>
          <p:cNvPr id="6" name="Symbol zastępczy zawartości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3765" y="3948325"/>
            <a:ext cx="3959603" cy="27825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pole tekstowe 7"/>
          <p:cNvSpPr txBox="1"/>
          <p:nvPr/>
        </p:nvSpPr>
        <p:spPr>
          <a:xfrm rot="21446229">
            <a:off x="8272081" y="6152360"/>
            <a:ext cx="30955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>
                <a:solidFill>
                  <a:schemeClr val="accent1"/>
                </a:solidFill>
              </a:rPr>
              <a:t>Koncertowa  </a:t>
            </a:r>
          </a:p>
          <a:p>
            <a:pPr algn="ctr"/>
            <a:r>
              <a:rPr lang="pl-PL" sz="1400" b="1" dirty="0">
                <a:solidFill>
                  <a:schemeClr val="accent1"/>
                </a:solidFill>
              </a:rPr>
              <a:t>Stanisławów Pierwszy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61931" y="623784"/>
            <a:ext cx="2695481" cy="3193207"/>
          </a:xfrm>
          <a:prstGeom prst="rect">
            <a:avLst/>
          </a:prstGeom>
        </p:spPr>
      </p:pic>
      <p:sp>
        <p:nvSpPr>
          <p:cNvPr id="7" name="pole tekstowe 6"/>
          <p:cNvSpPr txBox="1"/>
          <p:nvPr/>
        </p:nvSpPr>
        <p:spPr>
          <a:xfrm rot="21218221">
            <a:off x="8462316" y="3389824"/>
            <a:ext cx="22947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b="1" dirty="0">
                <a:solidFill>
                  <a:schemeClr val="accent1"/>
                </a:solidFill>
              </a:rPr>
              <a:t>Wczasowa Białobrzegi</a:t>
            </a:r>
          </a:p>
        </p:txBody>
      </p:sp>
      <p:sp>
        <p:nvSpPr>
          <p:cNvPr id="10" name="pole tekstowe 9"/>
          <p:cNvSpPr txBox="1"/>
          <p:nvPr/>
        </p:nvSpPr>
        <p:spPr>
          <a:xfrm>
            <a:off x="1582295" y="5969638"/>
            <a:ext cx="63085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chemeClr val="accent1"/>
                </a:solidFill>
              </a:rPr>
              <a:t>Ogółem w 2022 r. zamontowanych zostało 114 energooszczędnych opraw typu LED.</a:t>
            </a:r>
          </a:p>
        </p:txBody>
      </p:sp>
      <p:pic>
        <p:nvPicPr>
          <p:cNvPr id="12" name="Obraz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78386" y="760312"/>
            <a:ext cx="3734662" cy="5049935"/>
          </a:xfrm>
          <a:prstGeom prst="rect">
            <a:avLst/>
          </a:prstGeom>
        </p:spPr>
      </p:pic>
      <p:sp>
        <p:nvSpPr>
          <p:cNvPr id="13" name="pole tekstowe 12"/>
          <p:cNvSpPr txBox="1"/>
          <p:nvPr/>
        </p:nvSpPr>
        <p:spPr>
          <a:xfrm rot="21184126">
            <a:off x="4747922" y="5457469"/>
            <a:ext cx="19719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b="1" dirty="0">
                <a:solidFill>
                  <a:schemeClr val="accent1"/>
                </a:solidFill>
              </a:rPr>
              <a:t>Głogi Nieporęt</a:t>
            </a:r>
          </a:p>
        </p:txBody>
      </p:sp>
    </p:spTree>
    <p:extLst>
      <p:ext uri="{BB962C8B-B14F-4D97-AF65-F5344CB8AC3E}">
        <p14:creationId xmlns:p14="http://schemas.microsoft.com/office/powerpoint/2010/main" val="3057178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02890" y="845573"/>
            <a:ext cx="10133770" cy="226143"/>
          </a:xfrm>
        </p:spPr>
        <p:txBody>
          <a:bodyPr>
            <a:normAutofit fontScale="90000"/>
          </a:bodyPr>
          <a:lstStyle/>
          <a:p>
            <a:r>
              <a:rPr lang="pl-PL" b="1" dirty="0">
                <a:solidFill>
                  <a:srgbClr val="002060"/>
                </a:solidFill>
              </a:rPr>
              <a:t> WSPÓŁPRACA Z INNYMI INSTYTUCJAMI w 2022 r.</a:t>
            </a:r>
            <a:br>
              <a:rPr lang="pl-PL" b="1" dirty="0">
                <a:solidFill>
                  <a:srgbClr val="002060"/>
                </a:solidFill>
              </a:rPr>
            </a:br>
            <a:br>
              <a:rPr lang="pl-PL" b="1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02890" y="1071716"/>
            <a:ext cx="5088953" cy="529345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pl-PL" b="1" dirty="0"/>
              <a:t> </a:t>
            </a:r>
          </a:p>
          <a:p>
            <a:pPr marL="0" indent="0">
              <a:buNone/>
            </a:pPr>
            <a:r>
              <a:rPr lang="pl-PL" sz="2500" b="1" dirty="0">
                <a:solidFill>
                  <a:schemeClr val="accent1"/>
                </a:solidFill>
              </a:rPr>
              <a:t>Współpraca z MZDW:</a:t>
            </a:r>
          </a:p>
          <a:p>
            <a:pPr algn="just"/>
            <a:r>
              <a:rPr lang="pl-PL" sz="1800" u="sng" dirty="0">
                <a:solidFill>
                  <a:schemeClr val="bg2">
                    <a:lumMod val="50000"/>
                  </a:schemeClr>
                </a:solidFill>
              </a:rPr>
              <a:t>ROZBUDOWA DROGI WOJEWÓDZKIEJ NR 631 NA ODCINKU OD DROGI KRAJOWEJ NR 61 DO DROGI WOJEWÓDZKIEJ NR 634</a:t>
            </a:r>
            <a:endParaRPr lang="pl-PL" sz="1800" dirty="0">
              <a:solidFill>
                <a:schemeClr val="bg2">
                  <a:lumMod val="50000"/>
                </a:schemeClr>
              </a:solidFill>
            </a:endParaRPr>
          </a:p>
          <a:p>
            <a:pPr algn="just"/>
            <a:r>
              <a:rPr lang="pl-PL" dirty="0">
                <a:solidFill>
                  <a:schemeClr val="bg2">
                    <a:lumMod val="50000"/>
                  </a:schemeClr>
                </a:solidFill>
              </a:rPr>
              <a:t>W oparciu o wydaną w 2021 roku decyzję środowiskową i uzgodnioną z Urzędem Gminy Nieporęt koncepcję rozbudowy drogi wojewódzkiej nr 631 – w 2022 roku rozpoczęły się prace projektowe obejmujące w swoim zakresie m.in.  całkowitą przebudowę mostu nad Kanałem Żerańskim, budowę przejścia podziemnego na wysokości „Dzikiej Plaży”, budowę dróg lokalnych wzdłuż drogi wojewódzkiej, przebudowę skrzyżowań poprzez budowę ronda turbinowego i budowy sygnalizacji świetlnej oraz budowę chodników i ścieżek rowerowych, w tym oczekiwanej przez mieszkańców ścieżki łączącej Nieporęt z Białobrzegami.</a:t>
            </a:r>
          </a:p>
          <a:p>
            <a:pPr algn="just"/>
            <a:r>
              <a:rPr lang="pl-PL" dirty="0">
                <a:solidFill>
                  <a:schemeClr val="bg2">
                    <a:lumMod val="50000"/>
                  </a:schemeClr>
                </a:solidFill>
              </a:rPr>
              <a:t>Przedstawiciele Urzędu Gminy na bieżąco uczestniczyli w spotkaniach zespołu projektowego MZDW.</a:t>
            </a:r>
          </a:p>
          <a:p>
            <a:pPr marL="0" indent="0" algn="just">
              <a:buNone/>
            </a:pPr>
            <a:endParaRPr lang="pl-PL" dirty="0"/>
          </a:p>
        </p:txBody>
      </p:sp>
      <p:pic>
        <p:nvPicPr>
          <p:cNvPr id="4" name="Obraz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328160" y="1963024"/>
            <a:ext cx="4952144" cy="405188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28384" y="500791"/>
            <a:ext cx="630760" cy="977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59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148306" y="409576"/>
            <a:ext cx="8911687" cy="1104900"/>
          </a:xfrm>
        </p:spPr>
        <p:txBody>
          <a:bodyPr>
            <a:noAutofit/>
          </a:bodyPr>
          <a:lstStyle/>
          <a:p>
            <a:pPr algn="ctr"/>
            <a:r>
              <a:rPr lang="pl-PL" sz="3200" b="1" dirty="0">
                <a:solidFill>
                  <a:schemeClr val="bg2">
                    <a:lumMod val="75000"/>
                  </a:schemeClr>
                </a:solidFill>
              </a:rPr>
              <a:t>ZESTAWIENIE WYDATKÓW </a:t>
            </a:r>
            <a:br>
              <a:rPr lang="pl-PL" sz="3200" b="1" dirty="0">
                <a:solidFill>
                  <a:schemeClr val="bg2">
                    <a:lumMod val="75000"/>
                  </a:schemeClr>
                </a:solidFill>
              </a:rPr>
            </a:br>
            <a:r>
              <a:rPr lang="pl-PL" sz="3200" b="1" dirty="0">
                <a:solidFill>
                  <a:schemeClr val="bg2">
                    <a:lumMod val="75000"/>
                  </a:schemeClr>
                </a:solidFill>
              </a:rPr>
              <a:t>INWESTYCYJNYCH w 2022 r.</a:t>
            </a:r>
            <a:br>
              <a:rPr lang="pl-PL" sz="3200" b="1" dirty="0">
                <a:solidFill>
                  <a:schemeClr val="bg2">
                    <a:lumMod val="75000"/>
                  </a:schemeClr>
                </a:solidFill>
              </a:rPr>
            </a:br>
            <a:endParaRPr lang="pl-PL" sz="3200" dirty="0">
              <a:solidFill>
                <a:schemeClr val="bg2">
                  <a:lumMod val="75000"/>
                </a:schemeClr>
              </a:solidFill>
            </a:endParaRPr>
          </a:p>
        </p:txBody>
      </p:sp>
      <p:graphicFrame>
        <p:nvGraphicFramePr>
          <p:cNvPr id="5" name="Symbol zastępczy zawartości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29489653"/>
              </p:ext>
            </p:extLst>
          </p:nvPr>
        </p:nvGraphicFramePr>
        <p:xfrm>
          <a:off x="1661650" y="1514477"/>
          <a:ext cx="9398345" cy="50633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48304">
                  <a:extLst>
                    <a:ext uri="{9D8B030D-6E8A-4147-A177-3AD203B41FA5}">
                      <a16:colId xmlns:a16="http://schemas.microsoft.com/office/drawing/2014/main" val="636772404"/>
                    </a:ext>
                  </a:extLst>
                </a:gridCol>
                <a:gridCol w="1541149">
                  <a:extLst>
                    <a:ext uri="{9D8B030D-6E8A-4147-A177-3AD203B41FA5}">
                      <a16:colId xmlns:a16="http://schemas.microsoft.com/office/drawing/2014/main" val="405321894"/>
                    </a:ext>
                  </a:extLst>
                </a:gridCol>
                <a:gridCol w="958300">
                  <a:extLst>
                    <a:ext uri="{9D8B030D-6E8A-4147-A177-3AD203B41FA5}">
                      <a16:colId xmlns:a16="http://schemas.microsoft.com/office/drawing/2014/main" val="2929768873"/>
                    </a:ext>
                  </a:extLst>
                </a:gridCol>
                <a:gridCol w="1616864">
                  <a:extLst>
                    <a:ext uri="{9D8B030D-6E8A-4147-A177-3AD203B41FA5}">
                      <a16:colId xmlns:a16="http://schemas.microsoft.com/office/drawing/2014/main" val="437746573"/>
                    </a:ext>
                  </a:extLst>
                </a:gridCol>
                <a:gridCol w="1616864">
                  <a:extLst>
                    <a:ext uri="{9D8B030D-6E8A-4147-A177-3AD203B41FA5}">
                      <a16:colId xmlns:a16="http://schemas.microsoft.com/office/drawing/2014/main" val="318011469"/>
                    </a:ext>
                  </a:extLst>
                </a:gridCol>
                <a:gridCol w="1616864">
                  <a:extLst>
                    <a:ext uri="{9D8B030D-6E8A-4147-A177-3AD203B41FA5}">
                      <a16:colId xmlns:a16="http://schemas.microsoft.com/office/drawing/2014/main" val="61848219"/>
                    </a:ext>
                  </a:extLst>
                </a:gridCol>
              </a:tblGrid>
              <a:tr h="5925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Kategoria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Wydatek inwestycyjny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Udział %                       kategorii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Dofinansowanie /środki unijne/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Dofinansowanie /środki krajowe/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Udział % wkładu zewnętrznego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602844231"/>
                  </a:ext>
                </a:extLst>
              </a:tr>
              <a:tr h="5925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Gospodarka ściekowa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9 035 376,81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  </a:t>
                      </a:r>
                      <a:r>
                        <a:rPr lang="pl-PL" sz="1200" baseline="0" dirty="0">
                          <a:effectLst/>
                        </a:rPr>
                        <a:t>       </a:t>
                      </a: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aseline="0" dirty="0">
                          <a:effectLst/>
                        </a:rPr>
                        <a:t>       </a:t>
                      </a:r>
                      <a:r>
                        <a:rPr lang="pl-PL" sz="1200" dirty="0">
                          <a:effectLst/>
                        </a:rPr>
                        <a:t>35,0%</a:t>
                      </a: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868 830,00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780 492,00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18,25%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411942464"/>
                  </a:ext>
                </a:extLst>
              </a:tr>
              <a:tr h="33536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Kultura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3 558 533,51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13,8%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-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2 475 000,00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69,55%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134033777"/>
                  </a:ext>
                </a:extLst>
              </a:tr>
              <a:tr h="33536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Oświata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3 517 799,52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13,6%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804 487,20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-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22,87%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222771384"/>
                  </a:ext>
                </a:extLst>
              </a:tr>
              <a:tr h="33536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Drogi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2 676 970,82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10,4%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-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135 000,00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5,04%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878071466"/>
                  </a:ext>
                </a:extLst>
              </a:tr>
              <a:tr h="39502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Obiekty sportowe i rekreacyjne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1 844 914,22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7,1%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-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650 291,01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35,25%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670236666"/>
                  </a:ext>
                </a:extLst>
              </a:tr>
              <a:tr h="33536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Ścieżki rowerowe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1 681 938,92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6,5%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1 004 795,76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-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59,74%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001972209"/>
                  </a:ext>
                </a:extLst>
              </a:tr>
              <a:tr h="33536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Wodociągi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1 246 552,39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4,8%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150 160,00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-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12,05%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499410295"/>
                  </a:ext>
                </a:extLst>
              </a:tr>
              <a:tr h="39502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Pozostałe inwestycje i dotacje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1 261 610,49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4,9%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56 026,50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36 980,00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7,37%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77078440"/>
                  </a:ext>
                </a:extLst>
              </a:tr>
              <a:tr h="33536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Oświetlenie ulic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895 798,93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3,5%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-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77 596,00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8,66%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797276984"/>
                  </a:ext>
                </a:extLst>
              </a:tr>
              <a:tr h="33536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Bezpieczeństwo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93 788,00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0,4%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-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-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0,00%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912341711"/>
                  </a:ext>
                </a:extLst>
              </a:tr>
              <a:tr h="7405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suma: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b="1" dirty="0">
                          <a:effectLst/>
                        </a:rPr>
                        <a:t> </a:t>
                      </a: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b="1" dirty="0">
                          <a:effectLst/>
                        </a:rPr>
                        <a:t>25 813 283,61</a:t>
                      </a: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b="1" dirty="0">
                          <a:effectLst/>
                        </a:rPr>
                        <a:t> </a:t>
                      </a: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b="1" dirty="0">
                          <a:effectLst/>
                        </a:rPr>
                        <a:t>100,0%</a:t>
                      </a:r>
                      <a:endParaRPr lang="pl-PL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b="1" dirty="0">
                          <a:effectLst/>
                        </a:rPr>
                        <a:t> </a:t>
                      </a: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b="1" dirty="0">
                          <a:effectLst/>
                        </a:rPr>
                        <a:t>2 884 299,46</a:t>
                      </a: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b="1" dirty="0">
                          <a:effectLst/>
                        </a:rPr>
                        <a:t> </a:t>
                      </a: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b="1" dirty="0">
                          <a:effectLst/>
                        </a:rPr>
                        <a:t>4 155 359,01</a:t>
                      </a: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b="1" dirty="0">
                          <a:effectLst/>
                        </a:rPr>
                        <a:t> </a:t>
                      </a: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b="1" dirty="0">
                          <a:effectLst/>
                        </a:rPr>
                        <a:t>27,27%</a:t>
                      </a: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89758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1195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586033" y="456331"/>
            <a:ext cx="9722840" cy="665533"/>
          </a:xfrm>
        </p:spPr>
        <p:txBody>
          <a:bodyPr>
            <a:normAutofit fontScale="90000"/>
          </a:bodyPr>
          <a:lstStyle/>
          <a:p>
            <a:r>
              <a:rPr lang="pl-PL" b="1" dirty="0">
                <a:solidFill>
                  <a:srgbClr val="002060"/>
                </a:solidFill>
              </a:rPr>
              <a:t>WSPÓŁPRACA Z INNYMI INSTYTUCJAMI w 2022 r.</a:t>
            </a:r>
            <a:br>
              <a:rPr lang="pl-PL" b="1" dirty="0">
                <a:solidFill>
                  <a:srgbClr val="002060"/>
                </a:solidFill>
              </a:rPr>
            </a:br>
            <a:endParaRPr lang="pl-PL" dirty="0">
              <a:solidFill>
                <a:srgbClr val="00206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45953" y="894735"/>
            <a:ext cx="4928938" cy="5606733"/>
          </a:xfrm>
        </p:spPr>
        <p:txBody>
          <a:bodyPr>
            <a:normAutofit fontScale="70000" lnSpcReduction="20000"/>
          </a:bodyPr>
          <a:lstStyle/>
          <a:p>
            <a:endParaRPr lang="pl-PL" u="sng" dirty="0">
              <a:solidFill>
                <a:schemeClr val="bg2">
                  <a:lumMod val="50000"/>
                </a:schemeClr>
              </a:solidFill>
            </a:endParaRPr>
          </a:p>
          <a:p>
            <a:endParaRPr lang="pl-PL" u="sng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pl-PL" u="sng" dirty="0">
                <a:solidFill>
                  <a:schemeClr val="bg2">
                    <a:lumMod val="50000"/>
                  </a:schemeClr>
                </a:solidFill>
              </a:rPr>
              <a:t>ROZBUDOWA SKRZYŻOWANIA DROGI WOJEWÓDZKIEJ NR 632 Z DROGĄ POWIATOWĄ – UL. PRZYSZŁOŚĆ ORAZ DROGĄ GMINNĄ - UL. SŁONECZNA W STANISŁAWOWIE PIERWSZYM</a:t>
            </a:r>
            <a:endParaRPr lang="pl-PL" dirty="0">
              <a:solidFill>
                <a:schemeClr val="bg2">
                  <a:lumMod val="50000"/>
                </a:schemeClr>
              </a:solidFill>
            </a:endParaRPr>
          </a:p>
          <a:p>
            <a:pPr algn="just"/>
            <a:r>
              <a:rPr lang="pl-PL" dirty="0">
                <a:solidFill>
                  <a:schemeClr val="bg2">
                    <a:lumMod val="50000"/>
                  </a:schemeClr>
                </a:solidFill>
              </a:rPr>
              <a:t>W maju 2022 r. Wojewoda Mazowiecki wydał decyzję ZRID na wykonanie rozbudowy skrzyżowania/ronda w Stanisławowie Pierwszym. Prawomocna decyzja wraz z kompletną dokumentacją techniczną została przekazana do MZDW w celu ogłoszenia zamówienia publicznego na realizację tego zadania.</a:t>
            </a:r>
          </a:p>
          <a:p>
            <a:pPr algn="just"/>
            <a:r>
              <a:rPr lang="pl-PL" dirty="0">
                <a:solidFill>
                  <a:schemeClr val="bg2">
                    <a:lumMod val="50000"/>
                  </a:schemeClr>
                </a:solidFill>
              </a:rPr>
              <a:t>Otwarcie ofert dla tego postępowania przetargowego planowane jest w czerwcu 2023 r.</a:t>
            </a:r>
          </a:p>
          <a:p>
            <a:r>
              <a:rPr lang="pl-PL" u="sng" dirty="0">
                <a:solidFill>
                  <a:schemeClr val="bg2">
                    <a:lumMod val="50000"/>
                  </a:schemeClr>
                </a:solidFill>
              </a:rPr>
              <a:t>BEZPIECZNE PRZEJŚCIA DLA PIESZYCH REALIZOWANE W RAMACH MAZOWIECKIEGO BUDŻETU OBYWATELSKIEGO</a:t>
            </a:r>
            <a:endParaRPr lang="pl-PL" dirty="0">
              <a:solidFill>
                <a:schemeClr val="bg2">
                  <a:lumMod val="50000"/>
                </a:schemeClr>
              </a:solidFill>
            </a:endParaRPr>
          </a:p>
          <a:p>
            <a:pPr algn="just"/>
            <a:r>
              <a:rPr lang="pl-PL" dirty="0">
                <a:solidFill>
                  <a:schemeClr val="bg2">
                    <a:lumMod val="50000"/>
                  </a:schemeClr>
                </a:solidFill>
              </a:rPr>
              <a:t>W 2022 roku przedstawiciele Urzędu Gminy Nieporęt uczestniczyli w pracach projektowych zleconych przez MZDW wykonania doświetlenia przejść dla pieszych na drogach wojewódzkich nr 631, 632 i 633. Dodatkowo, na wniosek i starania gminy opracowano projekt sygnalizacji świetlnej na drodze nr 633 przy Szkole Podstawowej w Stanisławowie Pierwszym.</a:t>
            </a:r>
          </a:p>
          <a:p>
            <a:pPr algn="just"/>
            <a:endParaRPr lang="pl-PL" dirty="0"/>
          </a:p>
          <a:p>
            <a:pPr algn="just"/>
            <a:endParaRPr lang="pl-PL" dirty="0"/>
          </a:p>
          <a:p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8873" y="606044"/>
            <a:ext cx="630760" cy="977209"/>
          </a:xfrm>
          <a:prstGeom prst="rect">
            <a:avLst/>
          </a:prstGeom>
        </p:spPr>
      </p:pic>
      <p:pic>
        <p:nvPicPr>
          <p:cNvPr id="5" name="Obraz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877469" y="1208705"/>
            <a:ext cx="4238644" cy="55459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4992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521788" y="97055"/>
            <a:ext cx="9637712" cy="569923"/>
          </a:xfrm>
        </p:spPr>
        <p:txBody>
          <a:bodyPr>
            <a:noAutofit/>
          </a:bodyPr>
          <a:lstStyle/>
          <a:p>
            <a:r>
              <a:rPr lang="pl-PL" sz="3200" b="1" dirty="0">
                <a:solidFill>
                  <a:srgbClr val="002060"/>
                </a:solidFill>
              </a:rPr>
              <a:t>WSPÓŁPRACA Z INNYMI INSTYTUCJAMI W 2022 r.</a:t>
            </a:r>
            <a:endParaRPr lang="pl-PL" sz="3200" dirty="0">
              <a:solidFill>
                <a:srgbClr val="00206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86407" y="1327355"/>
            <a:ext cx="4855269" cy="2310579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pl-PL" sz="6400" b="1" dirty="0">
                <a:solidFill>
                  <a:schemeClr val="accent1"/>
                </a:solidFill>
              </a:rPr>
              <a:t>Współpraca w Powiatem Legionowskim</a:t>
            </a:r>
          </a:p>
          <a:p>
            <a:pPr marL="0" indent="0">
              <a:lnSpc>
                <a:spcPct val="17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5600" dirty="0">
                <a:solidFill>
                  <a:schemeClr val="bg2">
                    <a:lumMod val="50000"/>
                  </a:schemeClr>
                </a:solidFill>
              </a:rPr>
              <a:t>W 2022 roku rozpoczęły się prace przy budowie pierwszego na terenie Gminy Nieporęt obiektu liceum ogólnokształcącego, tj. Liceum Ogólnokształcącego im. Stanisława Lema w Stanisławowie Pierwszym. Całkowity koszt inwestycji to ponad 19 mln zł, z czego Gmina Nieporęt w 2022 r. udzieliła dotacji w wysokości 500 000,00 zł. </a:t>
            </a:r>
            <a:br>
              <a:rPr lang="pl-PL" dirty="0">
                <a:solidFill>
                  <a:schemeClr val="bg2">
                    <a:lumMod val="50000"/>
                  </a:schemeClr>
                </a:solidFill>
              </a:rPr>
            </a:br>
            <a:endParaRPr lang="pl-PL" dirty="0">
              <a:solidFill>
                <a:schemeClr val="bg2">
                  <a:lumMod val="50000"/>
                </a:schemeClr>
              </a:solidFill>
            </a:endParaRPr>
          </a:p>
          <a:p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0697" y="1040934"/>
            <a:ext cx="6175559" cy="5334000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196" y="3893574"/>
            <a:ext cx="4932845" cy="2848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19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1176353" y="183265"/>
            <a:ext cx="733452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200" b="1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FINANSOWANIE ZEWNĘTRZNE </a:t>
            </a:r>
          </a:p>
          <a:p>
            <a:r>
              <a:rPr lang="pl-PL" sz="3200" b="1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– ŚRODKI UNIJNE</a:t>
            </a:r>
          </a:p>
        </p:txBody>
      </p:sp>
      <p:sp>
        <p:nvSpPr>
          <p:cNvPr id="4" name="Prostokąt 3"/>
          <p:cNvSpPr/>
          <p:nvPr/>
        </p:nvSpPr>
        <p:spPr>
          <a:xfrm>
            <a:off x="361389" y="1260483"/>
            <a:ext cx="10873208" cy="5790688"/>
          </a:xfrm>
          <a:prstGeom prst="rect">
            <a:avLst/>
          </a:prstGeom>
          <a:ln>
            <a:solidFill>
              <a:schemeClr val="bg1">
                <a:alpha val="0"/>
              </a:schemeClr>
            </a:solidFill>
          </a:ln>
        </p:spPr>
        <p:txBody>
          <a:bodyPr wrap="square">
            <a:spAutoFit/>
          </a:bodyPr>
          <a:lstStyle/>
          <a:p>
            <a:pPr marL="171450" indent="-171450" algn="just">
              <a:lnSpc>
                <a:spcPct val="114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300" b="1" i="1" dirty="0">
                <a:solidFill>
                  <a:schemeClr val="bg2">
                    <a:lumMod val="50000"/>
                  </a:schemeClr>
                </a:solidFill>
              </a:rPr>
              <a:t>„</a:t>
            </a:r>
            <a:r>
              <a:rPr lang="pl-PL" sz="1300" b="1" dirty="0">
                <a:solidFill>
                  <a:schemeClr val="bg2">
                    <a:lumMod val="50000"/>
                  </a:schemeClr>
                </a:solidFill>
              </a:rPr>
              <a:t>Rozwój zintegrowanej sieci dróg rowerowych na terenie gmin: Marki, Ząbki, Zielonka, Kobyłka, Wołomin, Radzymin, Nieporęt w ramach ZIT WOF” RPO WM 2014-2020 </a:t>
            </a:r>
            <a:endParaRPr lang="pl-PL" sz="1300" dirty="0">
              <a:solidFill>
                <a:schemeClr val="bg2">
                  <a:lumMod val="50000"/>
                </a:schemeClr>
              </a:solidFill>
            </a:endParaRPr>
          </a:p>
          <a:p>
            <a:pPr algn="just">
              <a:lnSpc>
                <a:spcPct val="114000"/>
              </a:lnSpc>
              <a:spcAft>
                <a:spcPts val="600"/>
              </a:spcAft>
            </a:pPr>
            <a:r>
              <a:rPr lang="pl-PL" sz="1200" dirty="0">
                <a:solidFill>
                  <a:schemeClr val="bg2">
                    <a:lumMod val="50000"/>
                  </a:schemeClr>
                </a:solidFill>
              </a:rPr>
              <a:t>W 2022 roku wybudowana została ścieżka rowerowa na odcinku od ul. Wojska Polskiego po zaporze bocznej Zalewu Zegrzyńskiego wzdłuż ul. Kąpielowej do ul. Wczasowej w m. Białobrzegi na odcinku 1,7 km. Dokończona została także droga rowerowa oraz chodnik wzdłuż drogi wojewódzkiej nr 632 na odcinku od ul. Kościelnej w miejscowości Kąty Węgierskie do wysokości Kanału Żerańskiego w miejscowości Rembelszczyzna na odcinku ok. 2,2 km. </a:t>
            </a:r>
            <a:r>
              <a:rPr lang="pl-PL" sz="1200" b="1" dirty="0">
                <a:solidFill>
                  <a:schemeClr val="bg2">
                    <a:lumMod val="50000"/>
                  </a:schemeClr>
                </a:solidFill>
              </a:rPr>
              <a:t>Dofinansowanie za te prace wyniosło blisko 1,7 mln zł (ok. 80% całkowitych kosztów). </a:t>
            </a:r>
          </a:p>
          <a:p>
            <a:pPr algn="just">
              <a:lnSpc>
                <a:spcPct val="114000"/>
              </a:lnSpc>
              <a:spcAft>
                <a:spcPts val="600"/>
              </a:spcAft>
            </a:pPr>
            <a:r>
              <a:rPr lang="pl-PL" sz="1200" dirty="0">
                <a:solidFill>
                  <a:schemeClr val="bg2">
                    <a:lumMod val="50000"/>
                  </a:schemeClr>
                </a:solidFill>
              </a:rPr>
              <a:t>Do tej pory, w ramach tego projektu, Gmina Nieporęt wybudowała </a:t>
            </a:r>
            <a:r>
              <a:rPr lang="pl-PL" sz="1200" b="1" dirty="0">
                <a:solidFill>
                  <a:schemeClr val="bg2">
                    <a:lumMod val="50000"/>
                  </a:schemeClr>
                </a:solidFill>
              </a:rPr>
              <a:t>ok. 12 km sieci ścieżek. </a:t>
            </a:r>
          </a:p>
          <a:p>
            <a:pPr algn="just">
              <a:lnSpc>
                <a:spcPct val="114000"/>
              </a:lnSpc>
              <a:spcAft>
                <a:spcPts val="600"/>
              </a:spcAft>
            </a:pPr>
            <a:r>
              <a:rPr lang="pl-PL" sz="1200" dirty="0">
                <a:solidFill>
                  <a:schemeClr val="bg2">
                    <a:lumMod val="50000"/>
                  </a:schemeClr>
                </a:solidFill>
              </a:rPr>
              <a:t>W 2022 roku Gmina wystąpiła o kolejne rozszerzenie projektu, dotyczące budowy ścieżki wzdłuż ul. Wczasowej na odcinku od ul. Spacerowej do ul. Głównej w Ryni (ok. 1,9 km). Planowa realizacja w 2023 roku.</a:t>
            </a:r>
          </a:p>
          <a:p>
            <a:pPr marL="171450" indent="-171450" algn="just">
              <a:lnSpc>
                <a:spcPct val="114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300" b="1" dirty="0">
                <a:solidFill>
                  <a:schemeClr val="bg2">
                    <a:lumMod val="50000"/>
                  </a:schemeClr>
                </a:solidFill>
              </a:rPr>
              <a:t>„Budowa kanalizacji sanitarnej i sieci wodociągowej w Nieporęcie – Lipy – etap IB” PROW 2014-2020 </a:t>
            </a:r>
          </a:p>
          <a:p>
            <a:pPr algn="just">
              <a:lnSpc>
                <a:spcPct val="114000"/>
              </a:lnSpc>
              <a:spcAft>
                <a:spcPts val="600"/>
              </a:spcAft>
            </a:pPr>
            <a:r>
              <a:rPr lang="pl-PL" sz="1200" dirty="0">
                <a:solidFill>
                  <a:schemeClr val="bg2">
                    <a:lumMod val="50000"/>
                  </a:schemeClr>
                </a:solidFill>
              </a:rPr>
              <a:t>W 2022 roku trwały prace projektowe oraz rozpoczęły się roboty budowlane, idące od Placu Wolności w Nieporęcie w kierunku oczyszczalni ścieków. Planowany termin realizacji inwestycji to druga połowa 2023 r. </a:t>
            </a:r>
            <a:r>
              <a:rPr lang="pl-PL" sz="1200" b="1" dirty="0">
                <a:solidFill>
                  <a:schemeClr val="bg2">
                    <a:lumMod val="50000"/>
                  </a:schemeClr>
                </a:solidFill>
              </a:rPr>
              <a:t>Dofinansowanie ze środków PROW w 2022 roku wyniosło 1 018 990 zł (63,63% kosztów kwalifikowanych).</a:t>
            </a:r>
          </a:p>
          <a:p>
            <a:pPr algn="just">
              <a:lnSpc>
                <a:spcPct val="114000"/>
              </a:lnSpc>
              <a:spcAft>
                <a:spcPts val="600"/>
              </a:spcAft>
            </a:pPr>
            <a:r>
              <a:rPr lang="pl-PL" sz="1200" dirty="0">
                <a:solidFill>
                  <a:schemeClr val="bg2">
                    <a:lumMod val="50000"/>
                  </a:schemeClr>
                </a:solidFill>
              </a:rPr>
              <a:t>W ramach projektu wybudowane zostanie </a:t>
            </a:r>
            <a:r>
              <a:rPr lang="pl-PL" sz="1200" b="1" dirty="0">
                <a:solidFill>
                  <a:schemeClr val="bg2">
                    <a:lumMod val="50000"/>
                  </a:schemeClr>
                </a:solidFill>
              </a:rPr>
              <a:t>1,9 km sieci kanalizacyjnej </a:t>
            </a:r>
            <a:r>
              <a:rPr lang="pl-PL" sz="1200" dirty="0">
                <a:solidFill>
                  <a:schemeClr val="bg2">
                    <a:lumMod val="50000"/>
                  </a:schemeClr>
                </a:solidFill>
              </a:rPr>
              <a:t>oraz </a:t>
            </a:r>
            <a:r>
              <a:rPr lang="pl-PL" sz="1200" b="1" dirty="0">
                <a:solidFill>
                  <a:schemeClr val="bg2">
                    <a:lumMod val="50000"/>
                  </a:schemeClr>
                </a:solidFill>
              </a:rPr>
              <a:t>0,4 km sieci wodociągowej.</a:t>
            </a:r>
          </a:p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200" b="1" dirty="0">
                <a:solidFill>
                  <a:schemeClr val="bg2">
                    <a:lumMod val="50000"/>
                  </a:schemeClr>
                </a:solidFill>
              </a:rPr>
              <a:t>"Wirtualny Warszawski Obszar Funkcjonalny (tzw. </a:t>
            </a:r>
            <a:r>
              <a:rPr lang="pl-PL" sz="1200" b="1" dirty="0" err="1">
                <a:solidFill>
                  <a:schemeClr val="bg2">
                    <a:lumMod val="50000"/>
                  </a:schemeClr>
                </a:solidFill>
              </a:rPr>
              <a:t>Wirtual</a:t>
            </a:r>
            <a:r>
              <a:rPr lang="pl-PL" sz="1200" b="1" dirty="0">
                <a:solidFill>
                  <a:schemeClr val="bg2">
                    <a:lumMod val="50000"/>
                  </a:schemeClr>
                </a:solidFill>
              </a:rPr>
              <a:t> WOF)„ ZIT RPO WM 2014-2020, w którym liderem jest m.st. Warszawa</a:t>
            </a:r>
          </a:p>
          <a:p>
            <a:pPr algn="just">
              <a:lnSpc>
                <a:spcPct val="150000"/>
              </a:lnSpc>
            </a:pPr>
            <a:r>
              <a:rPr lang="pl-PL" sz="1200" dirty="0">
                <a:solidFill>
                  <a:schemeClr val="bg2">
                    <a:lumMod val="50000"/>
                  </a:schemeClr>
                </a:solidFill>
              </a:rPr>
              <a:t>W 2022 roku dostarczono, zamontowano i uruchomiono 2 szt. urządzeń: na budynku Urzędu Gminy Nieporęt oraz na budynku bosmanatu w Kompleksie Rekreacyjno-Wypoczynkowym Nieporęt-Pilawa. Urządzenia służą do pomiaru stężeń pyłu zawieszonego (PM10, PM 2,5, PM1) oraz pomiaru dwutlenku azotu (NO2) wraz z pomiarem temperatury powietrza i wilgotności względnej powietrza oraz ciśnienia atmosferycznego. </a:t>
            </a:r>
            <a:r>
              <a:rPr lang="pl-PL" sz="1200" b="1" dirty="0">
                <a:solidFill>
                  <a:schemeClr val="bg2">
                    <a:lumMod val="50000"/>
                  </a:schemeClr>
                </a:solidFill>
              </a:rPr>
              <a:t>Koszt projektu dla gminy Nieporęt wyniósł 193 tys. zł, a wkład własny gminy Nieporęt to 39 tys. zł.</a:t>
            </a:r>
          </a:p>
          <a:p>
            <a:pPr algn="just">
              <a:lnSpc>
                <a:spcPct val="150000"/>
              </a:lnSpc>
            </a:pPr>
            <a:endParaRPr lang="pl-PL" sz="1200" b="1" dirty="0">
              <a:solidFill>
                <a:schemeClr val="bg2">
                  <a:lumMod val="50000"/>
                </a:schemeClr>
              </a:solidFill>
            </a:endParaRPr>
          </a:p>
          <a:p>
            <a:pPr algn="just">
              <a:lnSpc>
                <a:spcPct val="114000"/>
              </a:lnSpc>
              <a:spcAft>
                <a:spcPts val="600"/>
              </a:spcAft>
            </a:pPr>
            <a:endParaRPr lang="pl-PL" sz="1200" b="1" dirty="0">
              <a:solidFill>
                <a:schemeClr val="bg2">
                  <a:lumMod val="50000"/>
                </a:schemeClr>
              </a:solidFill>
            </a:endParaRPr>
          </a:p>
          <a:p>
            <a:pPr algn="just">
              <a:lnSpc>
                <a:spcPct val="114000"/>
              </a:lnSpc>
              <a:spcAft>
                <a:spcPts val="600"/>
              </a:spcAft>
            </a:pPr>
            <a:endParaRPr lang="pl-PL" sz="1200" b="1" dirty="0">
              <a:solidFill>
                <a:schemeClr val="bg1"/>
              </a:solidFill>
            </a:endParaRPr>
          </a:p>
        </p:txBody>
      </p:sp>
      <p:pic>
        <p:nvPicPr>
          <p:cNvPr id="5" name="Symbol zastępczy obrazu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339" t="-1350" r="-10366" b="-487"/>
          <a:stretch/>
        </p:blipFill>
        <p:spPr>
          <a:xfrm>
            <a:off x="10560496" y="260649"/>
            <a:ext cx="491712" cy="732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1208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1705309" y="88109"/>
            <a:ext cx="818079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200" b="1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FINANSOWANIE ZEWNĘTRZNE </a:t>
            </a:r>
          </a:p>
          <a:p>
            <a:r>
              <a:rPr lang="pl-PL" sz="3200" b="1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– ŚRODKI UNIJNE</a:t>
            </a:r>
          </a:p>
        </p:txBody>
      </p:sp>
      <p:sp>
        <p:nvSpPr>
          <p:cNvPr id="4" name="Prostokąt 3"/>
          <p:cNvSpPr/>
          <p:nvPr/>
        </p:nvSpPr>
        <p:spPr>
          <a:xfrm>
            <a:off x="285314" y="1460295"/>
            <a:ext cx="10500674" cy="4905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300" b="1" dirty="0">
                <a:solidFill>
                  <a:schemeClr val="bg2">
                    <a:lumMod val="50000"/>
                  </a:schemeClr>
                </a:solidFill>
              </a:rPr>
              <a:t>„Cyfrowa Gmina” POPC 2014-2020 </a:t>
            </a:r>
          </a:p>
          <a:p>
            <a:pPr algn="just">
              <a:lnSpc>
                <a:spcPct val="150000"/>
              </a:lnSpc>
            </a:pPr>
            <a:r>
              <a:rPr lang="pl-PL" sz="1200" dirty="0">
                <a:solidFill>
                  <a:schemeClr val="bg2">
                    <a:lumMod val="50000"/>
                  </a:schemeClr>
                </a:solidFill>
              </a:rPr>
              <a:t>W 2022 roku zrealizowany został projekt dotyczący zwiększenia cyberbezpieczeństwa Urzędu Gminy oraz jednostek organizacyjnych Gminy. W ramach projektu zakupione zostały m.in. funkcjonalności służących do dwustopniowej autoryzacji przy potwierdzaniu tożsamości na urządzeniach mobilnych, platforma pozwalająca na tworzenie bezpiecznych połączeń typu VPN, a także rozbudowana została serwerownia Urzędu Gminy o system kopii bezpieczeństwa. Wykonany został także audyt bezpieczeństwa, który jest obowiązkowym elementem programu. </a:t>
            </a:r>
            <a:r>
              <a:rPr lang="pl-PL" sz="1200" b="1" dirty="0">
                <a:solidFill>
                  <a:schemeClr val="bg2">
                    <a:lumMod val="50000"/>
                  </a:schemeClr>
                </a:solidFill>
              </a:rPr>
              <a:t>Grant dla Gminy Nieporęt wyniósł 100 tys. zł.</a:t>
            </a:r>
          </a:p>
          <a:p>
            <a:pPr algn="just">
              <a:lnSpc>
                <a:spcPct val="150000"/>
              </a:lnSpc>
            </a:pPr>
            <a:endParaRPr lang="pl-PL" sz="1200" b="1" dirty="0">
              <a:solidFill>
                <a:schemeClr val="bg2">
                  <a:lumMod val="50000"/>
                </a:schemeClr>
              </a:solidFill>
            </a:endParaRPr>
          </a:p>
          <a:p>
            <a:pPr marL="171450" indent="-171450" algn="just">
              <a:lnSpc>
                <a:spcPct val="114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300" b="1" dirty="0">
                <a:solidFill>
                  <a:schemeClr val="bg2">
                    <a:lumMod val="50000"/>
                  </a:schemeClr>
                </a:solidFill>
              </a:rPr>
              <a:t>„Termomodernizacja Szkoły Podstawowej w Stanisławowie Pierwszym” RPO WM 2014-2020</a:t>
            </a:r>
          </a:p>
          <a:p>
            <a:pPr algn="just">
              <a:lnSpc>
                <a:spcPct val="114000"/>
              </a:lnSpc>
              <a:spcAft>
                <a:spcPts val="600"/>
              </a:spcAft>
            </a:pPr>
            <a:r>
              <a:rPr lang="pl-PL" sz="1200" dirty="0">
                <a:solidFill>
                  <a:schemeClr val="bg2">
                    <a:lumMod val="50000"/>
                  </a:schemeClr>
                </a:solidFill>
              </a:rPr>
              <a:t>W 2022 roku zakres prac obejmował montaż gruntowej pompy ciepła w kotłowni szkoły wraz z wykonaniem 52 odwiertów stanowiących dolne źródło ciepła oraz budowę instalacji fotowoltaicznej – ok. 50 </a:t>
            </a:r>
            <a:r>
              <a:rPr lang="pl-PL" sz="1200" dirty="0" err="1">
                <a:solidFill>
                  <a:schemeClr val="bg2">
                    <a:lumMod val="50000"/>
                  </a:schemeClr>
                </a:solidFill>
              </a:rPr>
              <a:t>kW.</a:t>
            </a:r>
            <a:endParaRPr lang="pl-PL" sz="1200" dirty="0">
              <a:solidFill>
                <a:schemeClr val="bg2">
                  <a:lumMod val="50000"/>
                </a:schemeClr>
              </a:solidFill>
            </a:endParaRPr>
          </a:p>
          <a:p>
            <a:pPr algn="just">
              <a:lnSpc>
                <a:spcPct val="114000"/>
              </a:lnSpc>
              <a:spcAft>
                <a:spcPts val="600"/>
              </a:spcAft>
            </a:pPr>
            <a:r>
              <a:rPr lang="pl-PL" sz="1200" b="1" dirty="0">
                <a:solidFill>
                  <a:schemeClr val="bg2">
                    <a:lumMod val="50000"/>
                  </a:schemeClr>
                </a:solidFill>
              </a:rPr>
              <a:t>Dofinansowanie za ten etap prac wyniosło 804 487,20 zł.</a:t>
            </a:r>
          </a:p>
          <a:p>
            <a:pPr algn="just">
              <a:lnSpc>
                <a:spcPct val="114000"/>
              </a:lnSpc>
              <a:spcAft>
                <a:spcPts val="600"/>
              </a:spcAft>
            </a:pPr>
            <a:r>
              <a:rPr lang="pl-PL" sz="1200" dirty="0">
                <a:solidFill>
                  <a:schemeClr val="bg2">
                    <a:lumMod val="50000"/>
                  </a:schemeClr>
                </a:solidFill>
              </a:rPr>
              <a:t>W 2023 roku zaplanowana jest dostawa i montaż oświetlenia LED w pomieszczeniach szkolnych, wykonanie wentylacji mechanicznej z rekuperacją oraz modernizacja istniejącej kotłowni gazowej.</a:t>
            </a:r>
          </a:p>
          <a:p>
            <a:pPr algn="just">
              <a:lnSpc>
                <a:spcPct val="114000"/>
              </a:lnSpc>
              <a:spcAft>
                <a:spcPts val="600"/>
              </a:spcAft>
            </a:pPr>
            <a:r>
              <a:rPr lang="pl-PL" sz="1200" dirty="0">
                <a:solidFill>
                  <a:schemeClr val="bg2">
                    <a:lumMod val="50000"/>
                  </a:schemeClr>
                </a:solidFill>
              </a:rPr>
              <a:t>Celem głównym projektu jest skuteczne i wszechstronne wykorzystanie zasobów energetycznych Gminy Nieporęt poprzez głęboką termomodernizację obiektów użyteczności publicznej, w tym zwiększenie wykorzystania OZE w bilansie energetycznym gminy dla potrzeb ochrony środowiska naturalnego. Całkowite dofinansowanie to ok. 2,5 mln zł.</a:t>
            </a:r>
            <a:endParaRPr lang="pl-PL" sz="1200" b="1" dirty="0">
              <a:solidFill>
                <a:schemeClr val="bg2">
                  <a:lumMod val="50000"/>
                </a:schemeClr>
              </a:solidFill>
              <a:ea typeface="SimSun" panose="02010600030101010101" pitchFamily="2" charset="-122"/>
              <a:cs typeface="Mangal"/>
            </a:endParaRPr>
          </a:p>
          <a:p>
            <a:pPr algn="just">
              <a:lnSpc>
                <a:spcPct val="150000"/>
              </a:lnSpc>
            </a:pPr>
            <a:endParaRPr lang="pl-PL" sz="1200" b="1" dirty="0">
              <a:solidFill>
                <a:schemeClr val="bg2">
                  <a:lumMod val="50000"/>
                </a:schemeClr>
              </a:solidFill>
            </a:endParaRPr>
          </a:p>
          <a:p>
            <a:pPr lvl="0" algn="just">
              <a:lnSpc>
                <a:spcPct val="150000"/>
              </a:lnSpc>
            </a:pPr>
            <a:endParaRPr lang="pl-PL" sz="1200" b="1" dirty="0">
              <a:solidFill>
                <a:schemeClr val="bg1"/>
              </a:solidFill>
              <a:ea typeface="SimSun" panose="02010600030101010101" pitchFamily="2" charset="-122"/>
              <a:cs typeface="Mangal"/>
            </a:endParaRPr>
          </a:p>
        </p:txBody>
      </p:sp>
      <p:pic>
        <p:nvPicPr>
          <p:cNvPr id="5" name="Symbol zastępczy obrazu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339" t="-1350" r="-10366" b="-487"/>
          <a:stretch/>
        </p:blipFill>
        <p:spPr>
          <a:xfrm>
            <a:off x="10560496" y="260649"/>
            <a:ext cx="491712" cy="732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109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2084439" y="0"/>
            <a:ext cx="747070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000" b="1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FINANSOWANIE ZEWNĘTRZNE </a:t>
            </a:r>
          </a:p>
          <a:p>
            <a:r>
              <a:rPr lang="pl-PL" sz="3000" b="1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– ŚRODKI KRAJOWE</a:t>
            </a:r>
          </a:p>
        </p:txBody>
      </p:sp>
      <p:sp>
        <p:nvSpPr>
          <p:cNvPr id="4" name="Prostokąt 3"/>
          <p:cNvSpPr/>
          <p:nvPr/>
        </p:nvSpPr>
        <p:spPr>
          <a:xfrm>
            <a:off x="245806" y="1123039"/>
            <a:ext cx="11710220" cy="6009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endParaRPr lang="pl-PL" sz="1100" b="1" dirty="0">
              <a:solidFill>
                <a:schemeClr val="bg1"/>
              </a:solidFill>
              <a:ea typeface="SimSun" panose="02010600030101010101" pitchFamily="2" charset="-122"/>
              <a:cs typeface="Mangal"/>
            </a:endParaRPr>
          </a:p>
          <a:p>
            <a:pPr marL="171450" indent="-171450">
              <a:lnSpc>
                <a:spcPct val="114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200" b="1" dirty="0">
                <a:solidFill>
                  <a:schemeClr val="bg2">
                    <a:lumMod val="50000"/>
                  </a:schemeClr>
                </a:solidFill>
              </a:rPr>
              <a:t>Instrument Wsparcia Zadań Ważnych dla równomiernego rozwoju Województwa Mazowieckiego </a:t>
            </a:r>
            <a:endParaRPr lang="pl-PL" sz="1200" dirty="0">
              <a:solidFill>
                <a:schemeClr val="bg2">
                  <a:lumMod val="50000"/>
                </a:schemeClr>
              </a:solidFill>
            </a:endParaRPr>
          </a:p>
          <a:p>
            <a:pPr>
              <a:lnSpc>
                <a:spcPct val="114000"/>
              </a:lnSpc>
              <a:spcAft>
                <a:spcPts val="600"/>
              </a:spcAft>
            </a:pPr>
            <a:r>
              <a:rPr lang="pl-PL" sz="1200" dirty="0">
                <a:solidFill>
                  <a:schemeClr val="bg2">
                    <a:lumMod val="50000"/>
                  </a:schemeClr>
                </a:solidFill>
              </a:rPr>
              <a:t>Dokończony został projekt z 2021 roku w zakresie budowy tężni solankowej na  terenie Kompleksu Rekreacyjno-Wypoczynkowego Nieporęt-Pilawa w Nieporęcie. </a:t>
            </a:r>
            <a:r>
              <a:rPr lang="pl-PL" sz="1200" b="1" dirty="0">
                <a:solidFill>
                  <a:schemeClr val="bg2">
                    <a:lumMod val="50000"/>
                  </a:schemeClr>
                </a:solidFill>
              </a:rPr>
              <a:t>Całkowite dofinansowanie to 1,5 mln zł, w tym w 2022 roku 350 291,01 zł.</a:t>
            </a:r>
          </a:p>
          <a:p>
            <a:pPr marL="171450" indent="-171450">
              <a:lnSpc>
                <a:spcPct val="114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200" b="1" dirty="0">
                <a:solidFill>
                  <a:schemeClr val="bg2">
                    <a:lumMod val="50000"/>
                  </a:schemeClr>
                </a:solidFill>
              </a:rPr>
              <a:t>Budowa i modernizacja dróg dojazdowych do gruntów rolnych </a:t>
            </a:r>
          </a:p>
          <a:p>
            <a:pPr>
              <a:lnSpc>
                <a:spcPct val="114000"/>
              </a:lnSpc>
              <a:spcAft>
                <a:spcPts val="600"/>
              </a:spcAft>
            </a:pPr>
            <a:r>
              <a:rPr lang="pl-PL" sz="1200" dirty="0">
                <a:solidFill>
                  <a:schemeClr val="bg2">
                    <a:lumMod val="50000"/>
                  </a:schemeClr>
                </a:solidFill>
              </a:rPr>
              <a:t>W 2022 roku przebudowana została ul. Wirażowa w Wólce Radzymińskiej. Przebudowa, polegająca na wykonaniu nawierzchni wiążącej i ścieralnej z mieszanek mineralno-bitumicznych z wraz z plantowaniem poboczy, obejmowała odcinek 0,55 km. Całkowita wartość zadania to 313 tys. zł, </a:t>
            </a:r>
            <a:r>
              <a:rPr lang="pl-PL" sz="1200" b="1" dirty="0">
                <a:solidFill>
                  <a:schemeClr val="bg2">
                    <a:lumMod val="50000"/>
                  </a:schemeClr>
                </a:solidFill>
              </a:rPr>
              <a:t>przy dofinansowaniu w wysokości 135 tys. zł.</a:t>
            </a:r>
          </a:p>
          <a:p>
            <a:pPr marL="171450" indent="-171450">
              <a:lnSpc>
                <a:spcPct val="114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200" b="1" dirty="0">
                <a:solidFill>
                  <a:schemeClr val="bg2">
                    <a:lumMod val="50000"/>
                  </a:schemeClr>
                </a:solidFill>
              </a:rPr>
              <a:t>Mazowiecki Instrument Aktywizacji Sołectw 2022 </a:t>
            </a:r>
            <a:endParaRPr lang="pl-PL" sz="1200" dirty="0">
              <a:solidFill>
                <a:schemeClr val="bg2">
                  <a:lumMod val="50000"/>
                </a:schemeClr>
              </a:solidFill>
            </a:endParaRPr>
          </a:p>
          <a:p>
            <a:pPr>
              <a:lnSpc>
                <a:spcPct val="114000"/>
              </a:lnSpc>
              <a:spcAft>
                <a:spcPts val="600"/>
              </a:spcAft>
            </a:pPr>
            <a:r>
              <a:rPr lang="pl-PL" sz="1200" dirty="0">
                <a:solidFill>
                  <a:schemeClr val="bg2">
                    <a:lumMod val="50000"/>
                  </a:schemeClr>
                </a:solidFill>
              </a:rPr>
              <a:t>W 2022 roku dofinansowanie otrzymało sołectwo w Michałowie-Grabinie. Zadanie dotyczyło zakupu defibrylatora na potrzeby mieszkańców wsi Michałów-Grabina. Całkowity koszt to ok. 9 tys. zł, z czego </a:t>
            </a:r>
            <a:r>
              <a:rPr lang="pl-PL" sz="1200" b="1" dirty="0">
                <a:solidFill>
                  <a:schemeClr val="bg2">
                    <a:lumMod val="50000"/>
                  </a:schemeClr>
                </a:solidFill>
              </a:rPr>
              <a:t>4 tys. to dofinansowanie</a:t>
            </a:r>
            <a:r>
              <a:rPr lang="pl-PL" sz="1200" dirty="0">
                <a:solidFill>
                  <a:schemeClr val="bg2">
                    <a:lumMod val="50000"/>
                  </a:schemeClr>
                </a:solidFill>
              </a:rPr>
              <a:t>. </a:t>
            </a:r>
          </a:p>
          <a:p>
            <a:pPr marL="171450" indent="-171450" algn="just">
              <a:lnSpc>
                <a:spcPct val="114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200" b="1" dirty="0">
                <a:solidFill>
                  <a:schemeClr val="bg2">
                    <a:lumMod val="50000"/>
                  </a:schemeClr>
                </a:solidFill>
              </a:rPr>
              <a:t>Mazowsze dla sportu 2022 </a:t>
            </a:r>
          </a:p>
          <a:p>
            <a:pPr algn="just">
              <a:lnSpc>
                <a:spcPct val="114000"/>
              </a:lnSpc>
              <a:spcAft>
                <a:spcPts val="600"/>
              </a:spcAft>
            </a:pPr>
            <a:r>
              <a:rPr lang="pl-PL" sz="1200" dirty="0">
                <a:solidFill>
                  <a:schemeClr val="bg2">
                    <a:lumMod val="50000"/>
                  </a:schemeClr>
                </a:solidFill>
              </a:rPr>
              <a:t>W październiku 2022 roku zawarta została umowa o dofinansowanie budowy przystani żeglarskiej na terenie Kompleksu Rekreacyjno-Wypoczynkowego Nieporęt-Pilawa. W ramach zadania wykonany został w 2023 roku pomost pływający cumowniczy na Jeziorze Zegrzyńskim o łącznej długości 36 m, wyposażony w nowoczesne postumenty oświetleniowe z dostępem do źródła energii i wody dla 24 miejsc cumowniczych, a także wykonano ciągi piesze, rekultywację terenów zielonych, oświetlenie i monitoring wizyjny w sąsiedztwie pomostu. Całkowity koszt to ok. 400 tys. zł, a </a:t>
            </a:r>
            <a:r>
              <a:rPr lang="pl-PL" sz="1200" b="1" dirty="0">
                <a:solidFill>
                  <a:schemeClr val="bg2">
                    <a:lumMod val="50000"/>
                  </a:schemeClr>
                </a:solidFill>
              </a:rPr>
              <a:t>dofinansowanie to 300 tys. zł.</a:t>
            </a:r>
          </a:p>
          <a:p>
            <a:pPr marL="171450" indent="-171450" algn="just">
              <a:lnSpc>
                <a:spcPct val="114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200" b="1" dirty="0">
                <a:solidFill>
                  <a:schemeClr val="bg2">
                    <a:lumMod val="50000"/>
                  </a:schemeClr>
                </a:solidFill>
              </a:rPr>
              <a:t>Mazowsze dla czystego powietrza 2022 </a:t>
            </a:r>
          </a:p>
          <a:p>
            <a:pPr algn="just">
              <a:lnSpc>
                <a:spcPct val="114000"/>
              </a:lnSpc>
              <a:spcAft>
                <a:spcPts val="600"/>
              </a:spcAft>
            </a:pPr>
            <a:r>
              <a:rPr lang="pl-PL" sz="1200" dirty="0">
                <a:solidFill>
                  <a:schemeClr val="bg2">
                    <a:lumMod val="50000"/>
                  </a:schemeClr>
                </a:solidFill>
              </a:rPr>
              <a:t>w 2022 roku na terenie Kompleksu Rekreacyjno-Wypoczynkowego Nieporęt-Pilawa wybudowana została ogólnodostępna stacja ładowania pojazdów elektrycznych. Stacja znajduje się na parkingu Kompleksu i składa się z dwóch podwójnych zestawów AC o mocy 2x22 kW z gniazdami typu 2, tj. równocześnie dla czterech pojazdów. Koszt realizacji projektu to ok. 100 tys. zł, z czego </a:t>
            </a:r>
            <a:r>
              <a:rPr lang="pl-PL" sz="1200" b="1" dirty="0">
                <a:solidFill>
                  <a:schemeClr val="bg2">
                    <a:lumMod val="50000"/>
                  </a:schemeClr>
                </a:solidFill>
              </a:rPr>
              <a:t>36 980 zł sfinansował Samorząd Województwa Mazowieckiego.</a:t>
            </a:r>
          </a:p>
          <a:p>
            <a:pPr marL="171450" indent="-171450" algn="just">
              <a:lnSpc>
                <a:spcPct val="114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200" b="1" dirty="0">
                <a:solidFill>
                  <a:schemeClr val="bg2">
                    <a:lumMod val="50000"/>
                  </a:schemeClr>
                </a:solidFill>
              </a:rPr>
              <a:t>Mazowsze dla klimatu 2022 </a:t>
            </a:r>
          </a:p>
          <a:p>
            <a:pPr algn="just">
              <a:lnSpc>
                <a:spcPct val="114000"/>
              </a:lnSpc>
              <a:spcAft>
                <a:spcPts val="600"/>
              </a:spcAft>
            </a:pPr>
            <a:r>
              <a:rPr lang="pl-PL" sz="1200" dirty="0">
                <a:solidFill>
                  <a:schemeClr val="bg2">
                    <a:lumMod val="50000"/>
                  </a:schemeClr>
                </a:solidFill>
              </a:rPr>
              <a:t>W 2022 roku w ramach projektu  przeprowadzona została modernizacja oświetlenia ulicznego na ulicach Zagłoby, Oleńki, Rocha, Kmicica, Ketlinga, Krzysi, Michała, Baśki w Nieporęcie, polegająca na wymianie oświetlenia na LED. Zadanie kosztowało ok. 170 tys. zł, w tym </a:t>
            </a:r>
            <a:r>
              <a:rPr lang="pl-PL" sz="1200" b="1" dirty="0">
                <a:solidFill>
                  <a:schemeClr val="bg2">
                    <a:lumMod val="50000"/>
                  </a:schemeClr>
                </a:solidFill>
              </a:rPr>
              <a:t>77 596 zł stanowi dofinansowanie.</a:t>
            </a:r>
          </a:p>
          <a:p>
            <a:pPr>
              <a:lnSpc>
                <a:spcPct val="114000"/>
              </a:lnSpc>
              <a:spcAft>
                <a:spcPts val="600"/>
              </a:spcAft>
            </a:pPr>
            <a:endParaRPr lang="pl-PL" sz="11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5" name="Symbol zastępczy obrazu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339" t="-1350" r="-10366" b="-487"/>
          <a:stretch/>
        </p:blipFill>
        <p:spPr>
          <a:xfrm>
            <a:off x="10560496" y="260649"/>
            <a:ext cx="491712" cy="732139"/>
          </a:xfrm>
          <a:prstGeom prst="rect">
            <a:avLst/>
          </a:prstGeom>
        </p:spPr>
      </p:pic>
      <p:sp>
        <p:nvSpPr>
          <p:cNvPr id="3" name="Prostokąt 2"/>
          <p:cNvSpPr/>
          <p:nvPr/>
        </p:nvSpPr>
        <p:spPr>
          <a:xfrm>
            <a:off x="97741" y="969151"/>
            <a:ext cx="1054151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400" b="1" u="sng" dirty="0">
                <a:solidFill>
                  <a:schemeClr val="bg2">
                    <a:lumMod val="50000"/>
                  </a:schemeClr>
                </a:solidFill>
              </a:rPr>
              <a:t>Samorząd Województwa Mazowieckiego:</a:t>
            </a:r>
          </a:p>
        </p:txBody>
      </p:sp>
    </p:spTree>
    <p:extLst>
      <p:ext uri="{BB962C8B-B14F-4D97-AF65-F5344CB8AC3E}">
        <p14:creationId xmlns:p14="http://schemas.microsoft.com/office/powerpoint/2010/main" val="89396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1632329" y="88109"/>
            <a:ext cx="829824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200" b="1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FINANSOWANIE ZEWNĘTRZNE </a:t>
            </a:r>
          </a:p>
          <a:p>
            <a:r>
              <a:rPr lang="pl-PL" sz="3200" b="1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– ŚRODKI KRAJOWE</a:t>
            </a:r>
          </a:p>
        </p:txBody>
      </p:sp>
      <p:sp>
        <p:nvSpPr>
          <p:cNvPr id="4" name="Prostokąt 3"/>
          <p:cNvSpPr/>
          <p:nvPr/>
        </p:nvSpPr>
        <p:spPr>
          <a:xfrm>
            <a:off x="510695" y="1545469"/>
            <a:ext cx="10985903" cy="5584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endParaRPr lang="pl-PL" sz="1200" b="1" dirty="0">
              <a:solidFill>
                <a:schemeClr val="bg1"/>
              </a:solidFill>
              <a:ea typeface="SimSun" panose="02010600030101010101" pitchFamily="2" charset="-122"/>
              <a:cs typeface="Mangal"/>
            </a:endParaRPr>
          </a:p>
          <a:p>
            <a:pPr algn="just">
              <a:lnSpc>
                <a:spcPct val="114000"/>
              </a:lnSpc>
              <a:spcAft>
                <a:spcPts val="600"/>
              </a:spcAft>
            </a:pPr>
            <a:r>
              <a:rPr lang="pl-PL" sz="1200" b="1" dirty="0">
                <a:solidFill>
                  <a:schemeClr val="bg2">
                    <a:lumMod val="50000"/>
                  </a:schemeClr>
                </a:solidFill>
              </a:rPr>
              <a:t>Polski Ład: Program Inwestycji Strategicznych - edycja 1 Budowa biblioteki gminnej w Nieporęcie</a:t>
            </a:r>
          </a:p>
          <a:p>
            <a:pPr algn="just">
              <a:lnSpc>
                <a:spcPct val="114000"/>
              </a:lnSpc>
              <a:spcAft>
                <a:spcPts val="600"/>
              </a:spcAft>
            </a:pPr>
            <a:r>
              <a:rPr lang="pl-PL" sz="1200" dirty="0">
                <a:solidFill>
                  <a:schemeClr val="bg2">
                    <a:lumMod val="50000"/>
                  </a:schemeClr>
                </a:solidFill>
              </a:rPr>
              <a:t>W 2022 roku rozpoczęła się budowa biblioteki gminnej w Nieporęcie. W bibliotece znajdą się: wypożyczalnia dla dzieci i młodzieży, część dla dorosłych i starszej młodzieży, przestrzeń wielofunkcyjna, pomieszczenia administracyjne, gospodarcze i techniczne, a także komunikacja z klatką schodową i windą. Budynek będzie przystosowany dla potrzeb osób niepełnosprawnych, starszych, a także niewidomych i słabowidzących. Zakończenie inwestycji planowane jest w połowie 2023 roku. </a:t>
            </a:r>
            <a:r>
              <a:rPr lang="pl-PL" sz="1200" b="1" dirty="0">
                <a:solidFill>
                  <a:schemeClr val="bg2">
                    <a:lumMod val="50000"/>
                  </a:schemeClr>
                </a:solidFill>
              </a:rPr>
              <a:t>Całkowita wartość inwestycji to ok. 7 mln zł, z czego 4,95 mln zł stanowi dofinansowanie.</a:t>
            </a:r>
            <a:r>
              <a:rPr lang="pl-PL" sz="12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pl-PL" sz="1200" b="1" dirty="0">
                <a:solidFill>
                  <a:schemeClr val="bg2">
                    <a:lumMod val="50000"/>
                  </a:schemeClr>
                </a:solidFill>
              </a:rPr>
              <a:t>Pod koniec 2022 roku Gmina otrzymała pierwszą transzę w wysokości 2,475 mln zł.</a:t>
            </a:r>
          </a:p>
          <a:p>
            <a:pPr algn="just">
              <a:lnSpc>
                <a:spcPct val="114000"/>
              </a:lnSpc>
              <a:spcAft>
                <a:spcPts val="600"/>
              </a:spcAft>
            </a:pPr>
            <a:r>
              <a:rPr lang="pl-PL" sz="1200" b="1" dirty="0">
                <a:solidFill>
                  <a:schemeClr val="bg2">
                    <a:lumMod val="50000"/>
                  </a:schemeClr>
                </a:solidFill>
              </a:rPr>
              <a:t>Polski Ład: Program Inwestycji Strategicznych - edycja 2 Budowa Centrum Rehabilitacji w Nieporęcie</a:t>
            </a:r>
          </a:p>
          <a:p>
            <a:pPr algn="just"/>
            <a:r>
              <a:rPr lang="pl-PL" sz="1200" dirty="0">
                <a:solidFill>
                  <a:schemeClr val="bg2">
                    <a:lumMod val="50000"/>
                  </a:schemeClr>
                </a:solidFill>
              </a:rPr>
              <a:t>W 2022 roku złożone zostały trzy wnioski na: rozbudowę Centrum Medycznym w Nieporęcie o skrzydło rehabilitacji, budowę kanalizacji sanitarnej w Józefowie (rejon ul. Szkolnej) oraz budowę centrum rozwoju sportu i turystyki na terenie Kompleksu Rekreacyjno-Wypoczynkowego Nieporęt-Pilawa w Nieporęcie. Wybrany do dofinansowania został projekt na rozbudowę Centrum Medycznego w Nieporęcie. Po uzyskaniu promesy wstępnej, przeprowadzone zostało postępowanie przetargowe. Realizacja zadania planowana jest do początku 2024 roku. </a:t>
            </a:r>
            <a:r>
              <a:rPr lang="pl-PL" sz="1200" b="1" dirty="0">
                <a:solidFill>
                  <a:schemeClr val="bg2">
                    <a:lumMod val="50000"/>
                  </a:schemeClr>
                </a:solidFill>
              </a:rPr>
              <a:t>Całkowity koszt inwestycji to ok. 8,3 mln zł, a dofinansowanie ma wynieść 5 mln zł.</a:t>
            </a:r>
          </a:p>
          <a:p>
            <a:pPr algn="just"/>
            <a:endParaRPr lang="pl-PL" sz="1200" b="1" dirty="0">
              <a:solidFill>
                <a:schemeClr val="bg2">
                  <a:lumMod val="50000"/>
                </a:schemeClr>
              </a:solidFill>
            </a:endParaRPr>
          </a:p>
          <a:p>
            <a:pPr algn="just"/>
            <a:r>
              <a:rPr lang="pl-PL" sz="1200" b="1" dirty="0">
                <a:solidFill>
                  <a:schemeClr val="bg2">
                    <a:lumMod val="50000"/>
                  </a:schemeClr>
                </a:solidFill>
              </a:rPr>
              <a:t>Rezerwa celowa Budżetu Państwa </a:t>
            </a:r>
          </a:p>
          <a:p>
            <a:pPr algn="just">
              <a:lnSpc>
                <a:spcPct val="114000"/>
              </a:lnSpc>
              <a:spcAft>
                <a:spcPts val="600"/>
              </a:spcAft>
            </a:pPr>
            <a:r>
              <a:rPr lang="pl-PL" sz="1200" dirty="0">
                <a:solidFill>
                  <a:schemeClr val="bg2">
                    <a:lumMod val="50000"/>
                  </a:schemeClr>
                </a:solidFill>
              </a:rPr>
              <a:t>W 2022 roku, przy udziale środków z rezerwy celowej Budżetu Państwa, wybudowana została kanalizacja sanitarna w ul. Pilawa w Nieporęcie o długości ok. 0,8 km. </a:t>
            </a:r>
            <a:r>
              <a:rPr lang="pl-PL" sz="1200" b="1" dirty="0">
                <a:solidFill>
                  <a:schemeClr val="bg2">
                    <a:lumMod val="50000"/>
                  </a:schemeClr>
                </a:solidFill>
              </a:rPr>
              <a:t>Całkowity koszt inwestycji to 1,2 mln zł, przy dofinansowaniu w wysokości 780 492 zł.</a:t>
            </a:r>
          </a:p>
          <a:p>
            <a:pPr algn="just"/>
            <a:endParaRPr lang="pl-PL" sz="1200" b="1" dirty="0">
              <a:solidFill>
                <a:schemeClr val="bg2">
                  <a:lumMod val="50000"/>
                </a:schemeClr>
              </a:solidFill>
            </a:endParaRPr>
          </a:p>
          <a:p>
            <a:pPr algn="just">
              <a:lnSpc>
                <a:spcPct val="114000"/>
              </a:lnSpc>
              <a:spcAft>
                <a:spcPts val="600"/>
              </a:spcAft>
            </a:pPr>
            <a:r>
              <a:rPr lang="pl-PL" sz="1200" b="1" dirty="0">
                <a:solidFill>
                  <a:schemeClr val="bg2">
                    <a:lumMod val="50000"/>
                  </a:schemeClr>
                </a:solidFill>
              </a:rPr>
              <a:t>„Pod Biało-czerwoną” </a:t>
            </a:r>
          </a:p>
          <a:p>
            <a:pPr algn="just">
              <a:lnSpc>
                <a:spcPct val="114000"/>
              </a:lnSpc>
              <a:spcAft>
                <a:spcPts val="600"/>
              </a:spcAft>
            </a:pPr>
            <a:r>
              <a:rPr lang="pl-PL" sz="1200" dirty="0">
                <a:solidFill>
                  <a:schemeClr val="bg2">
                    <a:lumMod val="50000"/>
                  </a:schemeClr>
                </a:solidFill>
              </a:rPr>
              <a:t>W 2022 roku, Gmina Nieporęt otrzymała dotację z programu rządowego o nazwie „Pod Biało-czerwoną”. Projekt miał na celu uczczenie 100. rocznicy Bitwy Warszawskiej, jej bohaterów oraz triumfatorów. Jego zadaniem była również integracja lokalnych i ponadlokalnych społeczności w duchu tradycji, jedności oraz nowoczesnego patriotyzmu. W ramach projektu wykonana została dokumentacja projektowa oraz zainstalowany został 12-metrowy maszt wraz z flagą. Maszt znajduje się na Placu Wolności w Nieporęcie, w miejscu gdzie odbywa się większość uroczystości patriotycznych na terenie gminy Nieporęt. </a:t>
            </a:r>
            <a:r>
              <a:rPr lang="pl-PL" sz="1200" b="1" dirty="0">
                <a:solidFill>
                  <a:schemeClr val="bg2">
                    <a:lumMod val="50000"/>
                  </a:schemeClr>
                </a:solidFill>
              </a:rPr>
              <a:t>Koszt realizacji zadania to 7 651,81 zł, pokryty w całości z dotacji rządowej.</a:t>
            </a:r>
          </a:p>
          <a:p>
            <a:pPr algn="just">
              <a:lnSpc>
                <a:spcPct val="114000"/>
              </a:lnSpc>
              <a:spcAft>
                <a:spcPts val="600"/>
              </a:spcAft>
            </a:pPr>
            <a:endParaRPr lang="pl-PL" sz="1200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5" name="Symbol zastępczy obrazu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339" t="-1350" r="-10366" b="-487"/>
          <a:stretch/>
        </p:blipFill>
        <p:spPr>
          <a:xfrm>
            <a:off x="10560496" y="260649"/>
            <a:ext cx="491712" cy="732139"/>
          </a:xfrm>
          <a:prstGeom prst="rect">
            <a:avLst/>
          </a:prstGeom>
        </p:spPr>
      </p:pic>
      <p:sp>
        <p:nvSpPr>
          <p:cNvPr id="3" name="Prostokąt 2"/>
          <p:cNvSpPr/>
          <p:nvPr/>
        </p:nvSpPr>
        <p:spPr>
          <a:xfrm>
            <a:off x="510695" y="1237692"/>
            <a:ext cx="1054151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400" b="1" u="sng" dirty="0">
                <a:solidFill>
                  <a:schemeClr val="bg2">
                    <a:lumMod val="50000"/>
                  </a:schemeClr>
                </a:solidFill>
              </a:rPr>
              <a:t>Programy rządowe:</a:t>
            </a:r>
          </a:p>
        </p:txBody>
      </p:sp>
    </p:spTree>
    <p:extLst>
      <p:ext uri="{BB962C8B-B14F-4D97-AF65-F5344CB8AC3E}">
        <p14:creationId xmlns:p14="http://schemas.microsoft.com/office/powerpoint/2010/main" val="3928469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Wykres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12578954"/>
              </p:ext>
            </p:extLst>
          </p:nvPr>
        </p:nvGraphicFramePr>
        <p:xfrm>
          <a:off x="1022555" y="1308772"/>
          <a:ext cx="9858866" cy="4511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pole tekstowe 2"/>
          <p:cNvSpPr txBox="1"/>
          <p:nvPr/>
        </p:nvSpPr>
        <p:spPr>
          <a:xfrm>
            <a:off x="1537621" y="231554"/>
            <a:ext cx="897621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b="1" dirty="0">
                <a:solidFill>
                  <a:schemeClr val="accent1"/>
                </a:solidFill>
              </a:rPr>
              <a:t>PORÓWNANIE ŹRÓDEŁ FINANSOWANIA </a:t>
            </a:r>
          </a:p>
          <a:p>
            <a:pPr algn="ctr"/>
            <a:r>
              <a:rPr lang="pl-PL" sz="3200" b="1" dirty="0">
                <a:solidFill>
                  <a:schemeClr val="accent1"/>
                </a:solidFill>
              </a:rPr>
              <a:t>W LATACH 2020, 2021 i 2022</a:t>
            </a:r>
          </a:p>
        </p:txBody>
      </p:sp>
    </p:spTree>
    <p:extLst>
      <p:ext uri="{BB962C8B-B14F-4D97-AF65-F5344CB8AC3E}">
        <p14:creationId xmlns:p14="http://schemas.microsoft.com/office/powerpoint/2010/main" val="1563239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Wykres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10446869"/>
              </p:ext>
            </p:extLst>
          </p:nvPr>
        </p:nvGraphicFramePr>
        <p:xfrm>
          <a:off x="2074607" y="1442974"/>
          <a:ext cx="8082116" cy="48663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Prostokąt 3"/>
          <p:cNvSpPr/>
          <p:nvPr/>
        </p:nvSpPr>
        <p:spPr>
          <a:xfrm>
            <a:off x="1199456" y="365756"/>
            <a:ext cx="936104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3200" b="1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POZIOM WSPÓŁFINANSOWANIA W LATACH</a:t>
            </a:r>
          </a:p>
          <a:p>
            <a:pPr algn="ctr"/>
            <a:r>
              <a:rPr lang="pl-PL" sz="3200" b="1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2020, 2021 i 2022</a:t>
            </a:r>
          </a:p>
        </p:txBody>
      </p:sp>
      <p:pic>
        <p:nvPicPr>
          <p:cNvPr id="5" name="Symbol zastępczy obrazu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339" t="-1350" r="-10366" b="-487"/>
          <a:stretch/>
        </p:blipFill>
        <p:spPr>
          <a:xfrm>
            <a:off x="10560496" y="260649"/>
            <a:ext cx="491712" cy="732139"/>
          </a:xfrm>
          <a:prstGeom prst="rect">
            <a:avLst/>
          </a:prstGeom>
        </p:spPr>
      </p:pic>
      <p:sp>
        <p:nvSpPr>
          <p:cNvPr id="2" name="pole tekstowe 1"/>
          <p:cNvSpPr txBox="1"/>
          <p:nvPr/>
        </p:nvSpPr>
        <p:spPr>
          <a:xfrm>
            <a:off x="8119324" y="2228673"/>
            <a:ext cx="7198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b="1" dirty="0">
                <a:solidFill>
                  <a:schemeClr val="bg1"/>
                </a:solidFill>
              </a:rPr>
              <a:t>27,3 %</a:t>
            </a:r>
          </a:p>
        </p:txBody>
      </p:sp>
      <p:sp>
        <p:nvSpPr>
          <p:cNvPr id="9" name="pole tekstowe 8"/>
          <p:cNvSpPr txBox="1"/>
          <p:nvPr/>
        </p:nvSpPr>
        <p:spPr>
          <a:xfrm>
            <a:off x="6243484" y="3102790"/>
            <a:ext cx="60942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b="1" dirty="0">
                <a:solidFill>
                  <a:schemeClr val="bg1"/>
                </a:solidFill>
              </a:rPr>
              <a:t>21,6 %</a:t>
            </a:r>
            <a:endParaRPr lang="pl-PL" sz="800" b="1" dirty="0">
              <a:solidFill>
                <a:schemeClr val="bg1"/>
              </a:solidFill>
            </a:endParaRPr>
          </a:p>
        </p:txBody>
      </p:sp>
      <p:sp>
        <p:nvSpPr>
          <p:cNvPr id="11" name="pole tekstowe 10"/>
          <p:cNvSpPr txBox="1"/>
          <p:nvPr/>
        </p:nvSpPr>
        <p:spPr>
          <a:xfrm>
            <a:off x="4312568" y="3506815"/>
            <a:ext cx="7018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b="1" dirty="0">
                <a:solidFill>
                  <a:schemeClr val="bg1"/>
                </a:solidFill>
              </a:rPr>
              <a:t>37,3 %</a:t>
            </a:r>
          </a:p>
        </p:txBody>
      </p:sp>
    </p:spTree>
    <p:extLst>
      <p:ext uri="{BB962C8B-B14F-4D97-AF65-F5344CB8AC3E}">
        <p14:creationId xmlns:p14="http://schemas.microsoft.com/office/powerpoint/2010/main" val="14766041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3824748" y="2709644"/>
            <a:ext cx="60994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b="1" dirty="0">
                <a:solidFill>
                  <a:schemeClr val="accent1"/>
                </a:solidFill>
              </a:rPr>
              <a:t>Dziękuję za uwagę</a:t>
            </a:r>
          </a:p>
        </p:txBody>
      </p:sp>
    </p:spTree>
    <p:extLst>
      <p:ext uri="{BB962C8B-B14F-4D97-AF65-F5344CB8AC3E}">
        <p14:creationId xmlns:p14="http://schemas.microsoft.com/office/powerpoint/2010/main" val="4098979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80393" y="367616"/>
            <a:ext cx="8534400" cy="1507067"/>
          </a:xfrm>
        </p:spPr>
        <p:txBody>
          <a:bodyPr>
            <a:normAutofit fontScale="90000"/>
          </a:bodyPr>
          <a:lstStyle/>
          <a:p>
            <a:pPr algn="ctr"/>
            <a:r>
              <a:rPr lang="pl-PL" b="1" dirty="0">
                <a:solidFill>
                  <a:schemeClr val="bg2">
                    <a:lumMod val="75000"/>
                  </a:schemeClr>
                </a:solidFill>
              </a:rPr>
              <a:t>UDZIAŁ ŚRODKÓW ZEWNĘTRZNYCH W WYDATKACH INWESTYCYJNYCH w 2022 r.</a:t>
            </a:r>
          </a:p>
        </p:txBody>
      </p:sp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0028348"/>
              </p:ext>
            </p:extLst>
          </p:nvPr>
        </p:nvGraphicFramePr>
        <p:xfrm>
          <a:off x="865240" y="1762125"/>
          <a:ext cx="10639374" cy="4825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2185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03123" y="306591"/>
            <a:ext cx="11317831" cy="671290"/>
          </a:xfrm>
        </p:spPr>
        <p:txBody>
          <a:bodyPr>
            <a:noAutofit/>
          </a:bodyPr>
          <a:lstStyle/>
          <a:p>
            <a:pPr algn="ctr"/>
            <a:r>
              <a:rPr lang="pl-PL" sz="3200" b="1" dirty="0">
                <a:solidFill>
                  <a:schemeClr val="accent1">
                    <a:lumMod val="75000"/>
                  </a:schemeClr>
                </a:solidFill>
              </a:rPr>
              <a:t>STRUKTURA WYDATKÓW INWESTYCYJNYCH w 2022 r.</a:t>
            </a:r>
          </a:p>
        </p:txBody>
      </p:sp>
      <p:graphicFrame>
        <p:nvGraphicFramePr>
          <p:cNvPr id="5" name="Symbol zastępczy zawartości 4">
            <a:extLst>
              <a:ext uri="{FF2B5EF4-FFF2-40B4-BE49-F238E27FC236}">
                <a16:creationId xmlns:a16="http://schemas.microsoft.com/office/drawing/2014/main" id="{00000000-0008-0000-0000-000006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8393026"/>
              </p:ext>
            </p:extLst>
          </p:nvPr>
        </p:nvGraphicFramePr>
        <p:xfrm>
          <a:off x="1027112" y="1387929"/>
          <a:ext cx="10051823" cy="47740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930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842216" y="257256"/>
            <a:ext cx="8534400" cy="1507067"/>
          </a:xfrm>
        </p:spPr>
        <p:txBody>
          <a:bodyPr>
            <a:normAutofit fontScale="90000"/>
          </a:bodyPr>
          <a:lstStyle/>
          <a:p>
            <a:pPr algn="ctr"/>
            <a:r>
              <a:rPr lang="pl-PL" b="1" dirty="0">
                <a:solidFill>
                  <a:schemeClr val="accent1">
                    <a:lumMod val="75000"/>
                  </a:schemeClr>
                </a:solidFill>
              </a:rPr>
              <a:t>GŁÓWNE  KATEGORIE  WYDATKÓW  INWESTYCYJNYCH  w  LATACH  2020-2022 </a:t>
            </a:r>
            <a:br>
              <a:rPr lang="pl-PL" b="1" dirty="0">
                <a:solidFill>
                  <a:srgbClr val="0000FF"/>
                </a:solidFill>
              </a:rPr>
            </a:br>
            <a:endParaRPr lang="pl-PL" dirty="0"/>
          </a:p>
        </p:txBody>
      </p:sp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2722099"/>
              </p:ext>
            </p:extLst>
          </p:nvPr>
        </p:nvGraphicFramePr>
        <p:xfrm>
          <a:off x="609599" y="1406013"/>
          <a:ext cx="10383735" cy="48584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pole tekstowe 2"/>
          <p:cNvSpPr txBox="1"/>
          <p:nvPr/>
        </p:nvSpPr>
        <p:spPr>
          <a:xfrm>
            <a:off x="2087758" y="6160288"/>
            <a:ext cx="8490124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       </a:t>
            </a:r>
            <a:r>
              <a:rPr lang="pl-PL" sz="1900" b="1" dirty="0">
                <a:solidFill>
                  <a:schemeClr val="bg2">
                    <a:lumMod val="50000"/>
                  </a:schemeClr>
                </a:solidFill>
              </a:rPr>
              <a:t>2020</a:t>
            </a:r>
            <a:r>
              <a:rPr lang="pl-PL" sz="19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l-PL" sz="1900" b="1" dirty="0">
                <a:solidFill>
                  <a:schemeClr val="bg2">
                    <a:lumMod val="50000"/>
                  </a:schemeClr>
                </a:solidFill>
              </a:rPr>
              <a:t>r.</a:t>
            </a:r>
            <a:r>
              <a:rPr lang="pl-PL" sz="19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			                             </a:t>
            </a:r>
            <a:r>
              <a:rPr lang="pl-PL" sz="1900" b="1" dirty="0">
                <a:solidFill>
                  <a:schemeClr val="bg2">
                    <a:lumMod val="50000"/>
                  </a:schemeClr>
                </a:solidFill>
              </a:rPr>
              <a:t>2021 r. </a:t>
            </a:r>
            <a:r>
              <a:rPr lang="pl-PL" sz="19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		                       </a:t>
            </a:r>
            <a:r>
              <a:rPr lang="pl-PL" sz="1900" b="1" dirty="0">
                <a:solidFill>
                  <a:schemeClr val="bg2">
                    <a:lumMod val="50000"/>
                  </a:schemeClr>
                </a:solidFill>
              </a:rPr>
              <a:t>2022 r.</a:t>
            </a:r>
          </a:p>
        </p:txBody>
      </p:sp>
      <p:sp>
        <p:nvSpPr>
          <p:cNvPr id="8" name="Prostokąt 7"/>
          <p:cNvSpPr/>
          <p:nvPr/>
        </p:nvSpPr>
        <p:spPr>
          <a:xfrm>
            <a:off x="2289766" y="6254704"/>
            <a:ext cx="289493" cy="18883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0000"/>
              </a:solidFill>
            </a:endParaRPr>
          </a:p>
        </p:txBody>
      </p:sp>
      <p:sp>
        <p:nvSpPr>
          <p:cNvPr id="9" name="Prostokąt 8"/>
          <p:cNvSpPr/>
          <p:nvPr/>
        </p:nvSpPr>
        <p:spPr>
          <a:xfrm>
            <a:off x="6037078" y="6254704"/>
            <a:ext cx="289493" cy="18883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rostokąt 9"/>
          <p:cNvSpPr/>
          <p:nvPr/>
        </p:nvSpPr>
        <p:spPr>
          <a:xfrm flipV="1">
            <a:off x="9292889" y="6254704"/>
            <a:ext cx="289493" cy="18883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21340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223809" y="296097"/>
            <a:ext cx="8911687" cy="777694"/>
          </a:xfrm>
        </p:spPr>
        <p:txBody>
          <a:bodyPr>
            <a:normAutofit/>
          </a:bodyPr>
          <a:lstStyle/>
          <a:p>
            <a:r>
              <a:rPr lang="pl-PL" sz="3200" b="1" dirty="0">
                <a:solidFill>
                  <a:schemeClr val="accent1">
                    <a:lumMod val="75000"/>
                  </a:schemeClr>
                </a:solidFill>
              </a:rPr>
              <a:t>GOSPODARKA ŚCIEKOWA w 2022 r.</a:t>
            </a:r>
            <a:endParaRPr lang="pl-PL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Symbol zastępczy zawartości 5"/>
          <p:cNvSpPr>
            <a:spLocks noGrp="1"/>
          </p:cNvSpPr>
          <p:nvPr>
            <p:ph idx="1"/>
          </p:nvPr>
        </p:nvSpPr>
        <p:spPr>
          <a:xfrm>
            <a:off x="648930" y="1396181"/>
            <a:ext cx="6626942" cy="4463846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spcBef>
                <a:spcPts val="0"/>
              </a:spcBef>
              <a:buNone/>
            </a:pPr>
            <a:endParaRPr lang="pl-PL" sz="48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pl-PL" sz="48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pl-PL" sz="48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sz="48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35,0 %</a:t>
            </a:r>
            <a:r>
              <a:rPr lang="pl-PL" sz="48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pl-PL" sz="48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wydatków majątkowych w Gminie Nieporęt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pl-PL" sz="48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tj.</a:t>
            </a:r>
            <a:r>
              <a:rPr lang="pl-PL" sz="48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pl-PL" sz="48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9 035 376,81</a:t>
            </a:r>
            <a:r>
              <a:rPr lang="pl-PL" sz="4800" b="1" dirty="0">
                <a:solidFill>
                  <a:schemeClr val="accent1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pl-PL" sz="4800" b="1" dirty="0">
                <a:solidFill>
                  <a:schemeClr val="accent1">
                    <a:lumMod val="75000"/>
                  </a:schemeClr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zł. to wartość inwestycji związanych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pl-PL" sz="4800" b="1" dirty="0">
                <a:solidFill>
                  <a:schemeClr val="accent1">
                    <a:lumMod val="75000"/>
                  </a:schemeClr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z projektowaniem i budową kanalizacji.</a:t>
            </a:r>
          </a:p>
          <a:p>
            <a:pPr marL="0" indent="0">
              <a:buNone/>
            </a:pPr>
            <a:endParaRPr lang="pl-PL" dirty="0">
              <a:solidFill>
                <a:schemeClr val="tx1"/>
              </a:solidFill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pl-PL" dirty="0">
              <a:solidFill>
                <a:schemeClr val="tx1"/>
              </a:solidFill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pl-PL" sz="4800" dirty="0">
                <a:solidFill>
                  <a:schemeClr val="bg2">
                    <a:lumMod val="50000"/>
                  </a:schemeClr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W 2022 r. zrealizowano:</a:t>
            </a:r>
          </a:p>
          <a:p>
            <a:pPr marL="285750" indent="-285750" algn="just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l-PL" sz="4800" dirty="0">
                <a:solidFill>
                  <a:schemeClr val="bg2">
                    <a:lumMod val="50000"/>
                  </a:schemeClr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odcinki kanalizacji sanitarnej w Woli Aleksandra o długości 642,66 mb.</a:t>
            </a:r>
          </a:p>
          <a:p>
            <a:pPr marL="285750" indent="-285750" algn="just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l-PL" sz="4800" dirty="0">
                <a:solidFill>
                  <a:schemeClr val="bg2">
                    <a:lumMod val="50000"/>
                  </a:schemeClr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przebudowano sieć kanalizacyjną w Placu Wolności w Nieporęcie</a:t>
            </a:r>
          </a:p>
          <a:p>
            <a:pPr marL="285750" indent="-285750" algn="just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l-PL" sz="4800" dirty="0">
                <a:solidFill>
                  <a:schemeClr val="bg2">
                    <a:lumMod val="50000"/>
                  </a:schemeClr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wybudowano kanalizację sanitarną w ul. Podkomorzego, ul. Epopei, ul. Telimeny, częściowo w ul. Protazego o łącznej długości 691,7 mb.</a:t>
            </a:r>
          </a:p>
          <a:p>
            <a:pPr marL="285750" indent="-285750" algn="just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l-PL" sz="4800" dirty="0">
                <a:solidFill>
                  <a:schemeClr val="bg2">
                    <a:lumMod val="50000"/>
                  </a:schemeClr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zakończono realizację budowy sieci kanalizacyjnej w ul. Gościnnej w Stanisławowie Drugim oraz w drogach wewnętrznych od ul. Wolskiej o  łącznej długości 701,0 mb.</a:t>
            </a:r>
          </a:p>
          <a:p>
            <a:pPr marL="285750" indent="-285750" algn="just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l-PL" sz="4800" dirty="0">
                <a:solidFill>
                  <a:schemeClr val="bg2">
                    <a:lumMod val="50000"/>
                  </a:schemeClr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wybudowano sieć kanalizacji sanitarnej ciśnieniowej w ul. Pilawa w Nieporęcie  o dł. 727,72 mb.</a:t>
            </a:r>
          </a:p>
          <a:p>
            <a:pPr marL="285750" indent="-285750" algn="just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l-PL" sz="4800" dirty="0">
                <a:solidFill>
                  <a:schemeClr val="bg2">
                    <a:lumMod val="50000"/>
                  </a:schemeClr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rozpoczęto budowę kanalizacji deszczowej na osiedlu Głogi w Nieporęcie</a:t>
            </a: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Ø"/>
            </a:pPr>
            <a:endParaRPr lang="pl-PL" dirty="0">
              <a:solidFill>
                <a:schemeClr val="tx1"/>
              </a:solidFill>
              <a:latin typeface="Calibri" panose="020F05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Ø"/>
            </a:pPr>
            <a:endParaRPr lang="pl-PL" dirty="0"/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Ø"/>
            </a:pPr>
            <a:endParaRPr lang="pl-PL" dirty="0"/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Ø"/>
            </a:pPr>
            <a:endParaRPr lang="pl-PL" b="1" dirty="0">
              <a:solidFill>
                <a:schemeClr val="tx1"/>
              </a:solidFill>
              <a:latin typeface="Calibri" panose="020F05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39427" y="339082"/>
            <a:ext cx="804742" cy="119492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EF36F22B-77F5-4CE8-A45C-6B90B84686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5079">
            <a:off x="8183564" y="1937286"/>
            <a:ext cx="3396466" cy="42833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35787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3062" y="155552"/>
            <a:ext cx="9386252" cy="652240"/>
          </a:xfrm>
        </p:spPr>
        <p:txBody>
          <a:bodyPr>
            <a:normAutofit/>
          </a:bodyPr>
          <a:lstStyle/>
          <a:p>
            <a:r>
              <a:rPr lang="pl-PL" sz="3200" b="1" dirty="0">
                <a:solidFill>
                  <a:schemeClr val="accent6">
                    <a:lumMod val="75000"/>
                  </a:schemeClr>
                </a:solidFill>
              </a:rPr>
              <a:t>						</a:t>
            </a:r>
            <a:r>
              <a:rPr lang="pl-PL" sz="3200" b="1" dirty="0">
                <a:solidFill>
                  <a:srgbClr val="002060"/>
                </a:solidFill>
              </a:rPr>
              <a:t>KULTURA w 2022 r. 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931" y="3512448"/>
            <a:ext cx="4125082" cy="305008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1239" y="1053599"/>
            <a:ext cx="3444801" cy="285903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39427" y="339082"/>
            <a:ext cx="804742" cy="1194920"/>
          </a:xfrm>
          <a:prstGeom prst="rect">
            <a:avLst/>
          </a:prstGeom>
        </p:spPr>
      </p:pic>
      <p:sp>
        <p:nvSpPr>
          <p:cNvPr id="8" name="pole tekstowe 7"/>
          <p:cNvSpPr txBox="1"/>
          <p:nvPr/>
        </p:nvSpPr>
        <p:spPr>
          <a:xfrm>
            <a:off x="622565" y="1337734"/>
            <a:ext cx="247867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solidFill>
                  <a:schemeClr val="accent1"/>
                </a:solidFill>
              </a:rPr>
              <a:t>Budowa biblioteki </a:t>
            </a:r>
          </a:p>
          <a:p>
            <a:r>
              <a:rPr lang="pl-PL" sz="2000" b="1" dirty="0">
                <a:solidFill>
                  <a:schemeClr val="accent1"/>
                </a:solidFill>
              </a:rPr>
              <a:t>gminnej </a:t>
            </a:r>
          </a:p>
          <a:p>
            <a:r>
              <a:rPr lang="pl-PL" sz="2000" b="1" dirty="0">
                <a:solidFill>
                  <a:schemeClr val="accent1"/>
                </a:solidFill>
              </a:rPr>
              <a:t>- stan na koniec 2022 r.</a:t>
            </a:r>
          </a:p>
        </p:txBody>
      </p:sp>
      <p:sp>
        <p:nvSpPr>
          <p:cNvPr id="9" name="pole tekstowe 8"/>
          <p:cNvSpPr txBox="1"/>
          <p:nvPr/>
        </p:nvSpPr>
        <p:spPr>
          <a:xfrm>
            <a:off x="4550757" y="3991773"/>
            <a:ext cx="216103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b="1" dirty="0">
              <a:solidFill>
                <a:schemeClr val="accent1"/>
              </a:solidFill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pl-PL" b="1" dirty="0">
                <a:solidFill>
                  <a:schemeClr val="accent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W 2022 r. inwestycje poniesione na kulturę stanowiły 13,8 % wydatków </a:t>
            </a:r>
          </a:p>
          <a:p>
            <a:r>
              <a:rPr lang="pl-PL" b="1" dirty="0">
                <a:solidFill>
                  <a:schemeClr val="accent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budżetowych </a:t>
            </a:r>
          </a:p>
          <a:p>
            <a:r>
              <a:rPr lang="pl-PL" b="1" dirty="0">
                <a:solidFill>
                  <a:schemeClr val="accent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tj. </a:t>
            </a:r>
            <a:r>
              <a:rPr lang="pl-PL" b="1" dirty="0">
                <a:solidFill>
                  <a:schemeClr val="accent1"/>
                </a:solidFill>
                <a:latin typeface="+mj-lt"/>
              </a:rPr>
              <a:t>3 558 533,51 </a:t>
            </a:r>
            <a:r>
              <a:rPr lang="pl-PL" b="1" dirty="0">
                <a:solidFill>
                  <a:schemeClr val="accent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zł.</a:t>
            </a:r>
            <a:endParaRPr lang="pl-PL" b="1" dirty="0">
              <a:solidFill>
                <a:schemeClr val="accent1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08538" y="1819028"/>
            <a:ext cx="5179329" cy="440560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42659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921079" y="270148"/>
            <a:ext cx="4513277" cy="555761"/>
          </a:xfrm>
        </p:spPr>
        <p:txBody>
          <a:bodyPr>
            <a:noAutofit/>
          </a:bodyPr>
          <a:lstStyle/>
          <a:p>
            <a:pPr algn="ctr"/>
            <a:r>
              <a:rPr lang="pl-PL" sz="3200" b="1" dirty="0">
                <a:solidFill>
                  <a:srgbClr val="002060"/>
                </a:solidFill>
              </a:rPr>
              <a:t>OŚWIATA w 2022 r.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2284" y="825909"/>
            <a:ext cx="5437238" cy="5751872"/>
          </a:xfrm>
        </p:spPr>
        <p:txBody>
          <a:bodyPr>
            <a:normAutofit fontScale="62500" lnSpcReduction="20000"/>
          </a:bodyPr>
          <a:lstStyle/>
          <a:p>
            <a:endParaRPr lang="pl-PL" b="1" dirty="0"/>
          </a:p>
          <a:p>
            <a:pPr marL="0" indent="0">
              <a:buNone/>
            </a:pPr>
            <a:r>
              <a:rPr lang="pl-PL" b="1" dirty="0"/>
              <a:t>           W ramach inwestycji oświatowych wykonano:</a:t>
            </a:r>
          </a:p>
          <a:p>
            <a:pPr lvl="0" algn="just"/>
            <a:r>
              <a:rPr lang="pl-PL" dirty="0">
                <a:solidFill>
                  <a:schemeClr val="bg2">
                    <a:lumMod val="50000"/>
                  </a:schemeClr>
                </a:solidFill>
              </a:rPr>
              <a:t>termomodernizację budynku Szkoły Podstawowej w Stanisławowie Pierwszym - etap I polegający na wykonaniu 52 szt. odwiertów (52 pionowe sondy  o głębokości  100 m każda) a następnie  maszynowni pomp ciepła wyposażonej w niezbędną  armaturę oraz 3 szt. pomp ciepła o łącznej mocy grzewczej min. 240 </a:t>
            </a:r>
            <a:r>
              <a:rPr lang="pl-PL" dirty="0" err="1">
                <a:solidFill>
                  <a:schemeClr val="bg2">
                    <a:lumMod val="50000"/>
                  </a:schemeClr>
                </a:solidFill>
              </a:rPr>
              <a:t>kW.</a:t>
            </a:r>
            <a:r>
              <a:rPr lang="pl-PL" dirty="0">
                <a:solidFill>
                  <a:schemeClr val="bg2">
                    <a:lumMod val="50000"/>
                  </a:schemeClr>
                </a:solidFill>
              </a:rPr>
              <a:t> W ramach II  etapu wykonano instalację fotowoltaiczną o mocy 49,00 </a:t>
            </a:r>
            <a:r>
              <a:rPr lang="pl-PL" dirty="0" err="1">
                <a:solidFill>
                  <a:schemeClr val="bg2">
                    <a:lumMod val="50000"/>
                  </a:schemeClr>
                </a:solidFill>
              </a:rPr>
              <a:t>kWp</a:t>
            </a:r>
            <a:r>
              <a:rPr lang="pl-PL" dirty="0">
                <a:solidFill>
                  <a:schemeClr val="bg2">
                    <a:lumMod val="50000"/>
                  </a:schemeClr>
                </a:solidFill>
              </a:rPr>
              <a:t> wraz całą infrastrukturą towarzyszącą przeznaczoną do zasilania szkoły.</a:t>
            </a:r>
          </a:p>
          <a:p>
            <a:pPr algn="just"/>
            <a:r>
              <a:rPr lang="pl-PL" dirty="0">
                <a:solidFill>
                  <a:schemeClr val="bg2">
                    <a:lumMod val="50000"/>
                  </a:schemeClr>
                </a:solidFill>
              </a:rPr>
              <a:t>w SP w Izabelinie dokonano wymiany opraw oświetleniowych ogółem 239 szt. Zastosowano oprawy energooszczędne typu LED, wykonano modernizację szkolnego placu zabaw. Zamontowane zostały nowe urządzenia oraz uzupełniona nawierzchnia poliuretanowa,</a:t>
            </a:r>
          </a:p>
          <a:p>
            <a:pPr lvl="0" algn="just"/>
            <a:r>
              <a:rPr lang="pl-PL" dirty="0">
                <a:solidFill>
                  <a:schemeClr val="bg2">
                    <a:lumMod val="50000"/>
                  </a:schemeClr>
                </a:solidFill>
              </a:rPr>
              <a:t>wykonano również modernizację szkolnego placu zabaw w Nieporęcie. Zamontowane zostały nowe urządzenia,</a:t>
            </a:r>
          </a:p>
          <a:p>
            <a:pPr lvl="0" algn="just"/>
            <a:r>
              <a:rPr lang="pl-PL" dirty="0">
                <a:solidFill>
                  <a:schemeClr val="bg2">
                    <a:lumMod val="50000"/>
                  </a:schemeClr>
                </a:solidFill>
              </a:rPr>
              <a:t>zmodernizowana została kotłownia gazowa w Szkole Podstawowej w Józefowie, jak również wymienione zostało oświetlenie na energooszczędne LED,</a:t>
            </a:r>
          </a:p>
          <a:p>
            <a:pPr lvl="0" algn="just"/>
            <a:r>
              <a:rPr lang="pl-PL" dirty="0">
                <a:solidFill>
                  <a:schemeClr val="bg2">
                    <a:lumMod val="50000"/>
                  </a:schemeClr>
                </a:solidFill>
              </a:rPr>
              <a:t>do grona szkół, przedszkoli, w których zostało wymienione oświetlenie na energooszczędne LED dołączyła Szkoła Podstawowa w Białobrzegach, Przedszkole Gminne w Nieporęcie oraz Przedszkole Gminne w Zegrzu Południowym,</a:t>
            </a:r>
          </a:p>
          <a:p>
            <a:pPr lvl="0" algn="just"/>
            <a:r>
              <a:rPr lang="pl-PL" dirty="0">
                <a:solidFill>
                  <a:schemeClr val="bg2">
                    <a:lumMod val="50000"/>
                  </a:schemeClr>
                </a:solidFill>
              </a:rPr>
              <a:t>Przedszkole Gminne w Nieporęcie oraz pomieszczenia kuchni Gminnego Przedszkola w Zegrzu Południowym zostały wyposażone w urządzenia klimatyzacyjne.</a:t>
            </a:r>
          </a:p>
          <a:p>
            <a:endParaRPr lang="pl-PL" dirty="0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9582" y="270148"/>
            <a:ext cx="4096907" cy="275497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3566" y="3133693"/>
            <a:ext cx="5298466" cy="351958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57290" y="339082"/>
            <a:ext cx="804742" cy="1194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878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535775" y="287834"/>
            <a:ext cx="6947315" cy="607516"/>
          </a:xfrm>
        </p:spPr>
        <p:txBody>
          <a:bodyPr>
            <a:normAutofit/>
          </a:bodyPr>
          <a:lstStyle/>
          <a:p>
            <a:r>
              <a:rPr lang="pl-PL" sz="3200" b="1" dirty="0">
                <a:solidFill>
                  <a:srgbClr val="002060"/>
                </a:solidFill>
              </a:rPr>
              <a:t>INWESTYCJE DROGOWE w 2022 r.</a:t>
            </a:r>
            <a:endParaRPr lang="pl-PL" sz="3200" dirty="0">
              <a:solidFill>
                <a:srgbClr val="00206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25759" y="1633759"/>
            <a:ext cx="6486527" cy="501015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200" b="1" dirty="0">
                <a:solidFill>
                  <a:schemeClr val="accent1">
                    <a:lumMod val="75000"/>
                  </a:schemeClr>
                </a:solidFill>
              </a:rPr>
              <a:t>W zakresie budowy i przebudowy dróg gminnych wykonano:</a:t>
            </a:r>
            <a:endParaRPr lang="pl-PL" sz="1200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just"/>
            <a:r>
              <a:rPr lang="pl-PL" sz="1200" dirty="0">
                <a:solidFill>
                  <a:schemeClr val="bg2">
                    <a:lumMod val="50000"/>
                  </a:schemeClr>
                </a:solidFill>
              </a:rPr>
              <a:t>przebudowę ulicy Wirażowej w Wólce Radzymińskiej na odcinku 550 mb polegającą na wykonaniu nawierzchni wiążącej i ścieralnej z mieszanek mineralno-bitumicznych,</a:t>
            </a:r>
          </a:p>
          <a:p>
            <a:pPr lvl="0" algn="just"/>
            <a:r>
              <a:rPr lang="pl-PL" sz="1200" dirty="0">
                <a:solidFill>
                  <a:schemeClr val="bg2">
                    <a:lumMod val="50000"/>
                  </a:schemeClr>
                </a:solidFill>
              </a:rPr>
              <a:t>Przebudowa ul. Kościelnej w Kątach Węgierskich, wykonano nawierzchnię asfaltową o dł. 600 m.</a:t>
            </a:r>
          </a:p>
          <a:p>
            <a:pPr lvl="0" algn="just"/>
            <a:r>
              <a:rPr lang="pl-PL" sz="1200" dirty="0">
                <a:solidFill>
                  <a:schemeClr val="bg2">
                    <a:lumMod val="50000"/>
                  </a:schemeClr>
                </a:solidFill>
              </a:rPr>
              <a:t>nakładkę asfaltową na ul. Podleśnej w Nieporęcie o długości ok 200 mb, </a:t>
            </a:r>
          </a:p>
          <a:p>
            <a:pPr lvl="0" algn="just"/>
            <a:r>
              <a:rPr lang="pl-PL" sz="1200" dirty="0">
                <a:solidFill>
                  <a:schemeClr val="bg2">
                    <a:lumMod val="50000"/>
                  </a:schemeClr>
                </a:solidFill>
              </a:rPr>
              <a:t>położono nawierzchnię z kostki betonowej na odcinku ok 250 mb. na ul. Różanej w Nieporęcie, </a:t>
            </a:r>
          </a:p>
          <a:p>
            <a:pPr lvl="0" algn="just"/>
            <a:r>
              <a:rPr lang="pl-PL" sz="1200" dirty="0">
                <a:solidFill>
                  <a:schemeClr val="bg2">
                    <a:lumMod val="50000"/>
                  </a:schemeClr>
                </a:solidFill>
              </a:rPr>
              <a:t>przebudowę przejścia dla pieszych w rejonie Szkoły Podstawowej przy ul. Szkolnej w Józefowie w zakresie: wyniesiono istniejące przejście dla pieszych, doświetlenie,  aktywna sygnalizacja świetlna na przejściu, nowa nakładka asfaltowa, progi zwalniające, oznakowanie poziome i pionowe,</a:t>
            </a:r>
          </a:p>
          <a:p>
            <a:pPr lvl="0" algn="just"/>
            <a:r>
              <a:rPr lang="pl-PL" sz="1200" dirty="0">
                <a:solidFill>
                  <a:schemeClr val="bg2">
                    <a:lumMod val="50000"/>
                  </a:schemeClr>
                </a:solidFill>
              </a:rPr>
              <a:t>kolejny etap nawierzchni z kostki betonowej w ul. Polnej w Rembelszczyźnie, dł. 70 mb,</a:t>
            </a:r>
          </a:p>
          <a:p>
            <a:pPr lvl="0" algn="just"/>
            <a:r>
              <a:rPr lang="pl-PL" sz="1200" dirty="0">
                <a:solidFill>
                  <a:schemeClr val="bg2">
                    <a:lumMod val="50000"/>
                  </a:schemeClr>
                </a:solidFill>
              </a:rPr>
              <a:t>przebudowę ul. Porannej Rosy w Kątach Węgierskich w zakresie wykonania  nawierzchni z kostki betonowej o długości  250 mb,</a:t>
            </a:r>
          </a:p>
          <a:p>
            <a:pPr lvl="0" algn="just"/>
            <a:r>
              <a:rPr lang="pl-PL" sz="1200" dirty="0">
                <a:solidFill>
                  <a:schemeClr val="bg2">
                    <a:lumMod val="50000"/>
                  </a:schemeClr>
                </a:solidFill>
              </a:rPr>
              <a:t>dwa parkingi na Osiedlu Wojskowym w Zegrze Południowym o łącznej powierzchni 139 m2 o nawierzchni utwardzonej z płyty eko z krawężnikiem i wypełnieniem kruszywem naturalnym kamiennym,</a:t>
            </a:r>
          </a:p>
          <a:p>
            <a:pPr lvl="0" algn="just"/>
            <a:r>
              <a:rPr lang="pl-PL" sz="1200" dirty="0">
                <a:solidFill>
                  <a:schemeClr val="bg2">
                    <a:lumMod val="50000"/>
                  </a:schemeClr>
                </a:solidFill>
              </a:rPr>
              <a:t>ciąg komunikacyjny (chodnik) z kostki betonowej od ul. Głównej w Józefowie do przystanku „Objazdowa 01”  o długości 100 mb.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39427" y="339082"/>
            <a:ext cx="804742" cy="1194920"/>
          </a:xfrm>
          <a:prstGeom prst="rect">
            <a:avLst/>
          </a:prstGeom>
        </p:spPr>
      </p:pic>
      <p:sp>
        <p:nvSpPr>
          <p:cNvPr id="6" name="pole tekstowe 5"/>
          <p:cNvSpPr txBox="1"/>
          <p:nvPr/>
        </p:nvSpPr>
        <p:spPr>
          <a:xfrm>
            <a:off x="1676399" y="941389"/>
            <a:ext cx="61055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chemeClr val="accent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W 2022 r. inwestycje drogowe stanowiły </a:t>
            </a:r>
          </a:p>
          <a:p>
            <a:r>
              <a:rPr lang="pl-PL" b="1" dirty="0">
                <a:solidFill>
                  <a:schemeClr val="accent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10,4 % wydatków inwestycyjnych tj. </a:t>
            </a:r>
            <a:r>
              <a:rPr lang="pl-PL" b="1" dirty="0">
                <a:solidFill>
                  <a:schemeClr val="accent1"/>
                </a:solidFill>
              </a:rPr>
              <a:t>2 676 970,82</a:t>
            </a:r>
            <a:r>
              <a:rPr lang="pl-PL" b="1" dirty="0">
                <a:solidFill>
                  <a:schemeClr val="accent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b="1" dirty="0">
                <a:solidFill>
                  <a:schemeClr val="accent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zł.</a:t>
            </a:r>
            <a:endParaRPr lang="pl-PL" dirty="0">
              <a:solidFill>
                <a:schemeClr val="accent1"/>
              </a:solidFill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91133">
            <a:off x="7901836" y="1632007"/>
            <a:ext cx="3940843" cy="4935169"/>
          </a:xfrm>
          <a:prstGeom prst="rect">
            <a:avLst/>
          </a:prstGeom>
          <a:effectLst>
            <a:reflection endPos="0" dir="5400000" sy="-100000" algn="bl" rotWithShape="0"/>
            <a:softEdge rad="266700"/>
          </a:effectLst>
          <a:scene3d>
            <a:camera prst="orthographicFront">
              <a:rot lat="290913" lon="21495941" rev="125"/>
            </a:camera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968303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theme/theme1.xml><?xml version="1.0" encoding="utf-8"?>
<a:theme xmlns:a="http://schemas.openxmlformats.org/drawingml/2006/main" name="Wycinek">
  <a:themeElements>
    <a:clrScheme name="Wycinek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Wycinek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ycine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Override1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Pakiet 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Pakiet 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1944</TotalTime>
  <Words>2323</Words>
  <Application>Microsoft Office PowerPoint</Application>
  <PresentationFormat>Panoramiczny</PresentationFormat>
  <Paragraphs>297</Paragraphs>
  <Slides>28</Slides>
  <Notes>0</Notes>
  <HiddenSlides>0</HiddenSlides>
  <MMClips>0</MMClips>
  <ScaleCrop>false</ScaleCrop>
  <HeadingPairs>
    <vt:vector size="8" baseType="variant">
      <vt:variant>
        <vt:lpstr>Używane czcionki</vt:lpstr>
      </vt:variant>
      <vt:variant>
        <vt:i4>9</vt:i4>
      </vt:variant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28</vt:i4>
      </vt:variant>
    </vt:vector>
  </HeadingPairs>
  <TitlesOfParts>
    <vt:vector size="39" baseType="lpstr">
      <vt:lpstr>SimSun</vt:lpstr>
      <vt:lpstr>Arial</vt:lpstr>
      <vt:lpstr>Calibri</vt:lpstr>
      <vt:lpstr>Century Gothic</vt:lpstr>
      <vt:lpstr>Mangal</vt:lpstr>
      <vt:lpstr>Times New Roman</vt:lpstr>
      <vt:lpstr>Verdana</vt:lpstr>
      <vt:lpstr>Wingdings</vt:lpstr>
      <vt:lpstr>Wingdings 3</vt:lpstr>
      <vt:lpstr>Wycinek</vt:lpstr>
      <vt:lpstr>Acrobat Document</vt:lpstr>
      <vt:lpstr>Raport o stanie Gminy Nieporęt </vt:lpstr>
      <vt:lpstr>ZESTAWIENIE WYDATKÓW  INWESTYCYJNYCH w 2022 r. </vt:lpstr>
      <vt:lpstr>UDZIAŁ ŚRODKÓW ZEWNĘTRZNYCH W WYDATKACH INWESTYCYJNYCH w 2022 r.</vt:lpstr>
      <vt:lpstr>STRUKTURA WYDATKÓW INWESTYCYJNYCH w 2022 r.</vt:lpstr>
      <vt:lpstr>GŁÓWNE  KATEGORIE  WYDATKÓW  INWESTYCYJNYCH  w  LATACH  2020-2022  </vt:lpstr>
      <vt:lpstr>GOSPODARKA ŚCIEKOWA w 2022 r.</vt:lpstr>
      <vt:lpstr>      KULTURA w 2022 r. </vt:lpstr>
      <vt:lpstr>OŚWIATA w 2022 r.</vt:lpstr>
      <vt:lpstr>INWESTYCJE DROGOWE w 2022 r.</vt:lpstr>
      <vt:lpstr>INWESTYCJE DROGOWE w 2022 r.</vt:lpstr>
      <vt:lpstr>OBIEKTY SPORTOWE I REKREACYJNE w 2022 r.</vt:lpstr>
      <vt:lpstr>OBIEKTY SPORTOWE I REKREACYJNE w 2022 r.</vt:lpstr>
      <vt:lpstr>OBIEKTY SPORTOWE I REKREACYJNE w 2022 r. </vt:lpstr>
      <vt:lpstr>Ścieżki ROWEROWE w 2022 r.</vt:lpstr>
      <vt:lpstr>Prezentacja programu PowerPoint</vt:lpstr>
      <vt:lpstr>WODOCIĄGI w 2022 r.</vt:lpstr>
      <vt:lpstr>BUDOWA OŚWIETLENIA w 2022 r.</vt:lpstr>
      <vt:lpstr>MODERNIZACJA OŚWIETLENIE w 2022 r. </vt:lpstr>
      <vt:lpstr> WSPÓŁPRACA Z INNYMI INSTYTUCJAMI w 2022 r.  </vt:lpstr>
      <vt:lpstr>WSPÓŁPRACA Z INNYMI INSTYTUCJAMI w 2022 r. </vt:lpstr>
      <vt:lpstr>WSPÓŁPRACA Z INNYMI INSTYTUCJAMI W 2022 r.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Monika Świerczyńska</dc:creator>
  <cp:lastModifiedBy>Monika Świerczyńska</cp:lastModifiedBy>
  <cp:revision>402</cp:revision>
  <cp:lastPrinted>2023-06-21T10:17:18Z</cp:lastPrinted>
  <dcterms:created xsi:type="dcterms:W3CDTF">2023-05-18T08:48:25Z</dcterms:created>
  <dcterms:modified xsi:type="dcterms:W3CDTF">2023-06-22T11:47:06Z</dcterms:modified>
</cp:coreProperties>
</file>