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38"/>
  </p:notesMasterIdLst>
  <p:handoutMasterIdLst>
    <p:handoutMasterId r:id="rId39"/>
  </p:handoutMasterIdLst>
  <p:sldIdLst>
    <p:sldId id="256" r:id="rId3"/>
    <p:sldId id="264" r:id="rId4"/>
    <p:sldId id="328" r:id="rId5"/>
    <p:sldId id="257" r:id="rId6"/>
    <p:sldId id="329" r:id="rId7"/>
    <p:sldId id="331" r:id="rId8"/>
    <p:sldId id="267" r:id="rId9"/>
    <p:sldId id="334" r:id="rId10"/>
    <p:sldId id="333" r:id="rId11"/>
    <p:sldId id="336" r:id="rId12"/>
    <p:sldId id="335" r:id="rId13"/>
    <p:sldId id="274" r:id="rId14"/>
    <p:sldId id="307" r:id="rId15"/>
    <p:sldId id="316" r:id="rId16"/>
    <p:sldId id="340" r:id="rId17"/>
    <p:sldId id="341" r:id="rId18"/>
    <p:sldId id="277" r:id="rId19"/>
    <p:sldId id="306" r:id="rId20"/>
    <p:sldId id="275" r:id="rId21"/>
    <p:sldId id="283" r:id="rId22"/>
    <p:sldId id="332" r:id="rId23"/>
    <p:sldId id="310" r:id="rId24"/>
    <p:sldId id="317" r:id="rId25"/>
    <p:sldId id="279" r:id="rId26"/>
    <p:sldId id="344" r:id="rId27"/>
    <p:sldId id="339" r:id="rId28"/>
    <p:sldId id="281" r:id="rId29"/>
    <p:sldId id="262" r:id="rId30"/>
    <p:sldId id="330" r:id="rId31"/>
    <p:sldId id="298" r:id="rId32"/>
    <p:sldId id="280" r:id="rId33"/>
    <p:sldId id="342" r:id="rId34"/>
    <p:sldId id="337" r:id="rId35"/>
    <p:sldId id="338" r:id="rId36"/>
    <p:sldId id="343" r:id="rId37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9D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 pośredni 2 — Ak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634" y="-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8820"/>
    </p:cViewPr>
  </p:sorterViewPr>
  <p:notesViewPr>
    <p:cSldViewPr>
      <p:cViewPr varScale="1">
        <p:scale>
          <a:sx n="59" d="100"/>
          <a:sy n="59" d="100"/>
        </p:scale>
        <p:origin x="-255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9BCBBD-93B3-4848-B5CC-D9C93F77EC06}" type="datetimeFigureOut">
              <a:rPr lang="pl-PL" smtClean="0"/>
              <a:t>18.06.2019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AD8798-A1A1-4E48-BC6E-B78DCCE0C7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133203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213CA4-961C-4D57-973D-1486C4686230}" type="datetimeFigureOut">
              <a:rPr lang="pl-PL" smtClean="0"/>
              <a:t>18.06.2019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C1A1CE-05E1-419A-8051-1DA6DFEE308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8468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1A1CE-05E1-419A-8051-1DA6DFEE308B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26596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9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1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6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6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1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5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6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4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9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1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631951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4894133" y="850094"/>
            <a:ext cx="381642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Biblioteka Publiczna Gminy Nieporęt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altLang="ko-KR" dirty="0" smtClean="0"/>
              <a:t>Propozycje literatury dla dzieci</a:t>
            </a:r>
            <a:endParaRPr lang="ko-KR" alt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753548"/>
            <a:ext cx="6912768" cy="4320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629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altLang="ko-KR" sz="3200" dirty="0" smtClean="0"/>
              <a:t>Propozycje literatury dla dorosłych</a:t>
            </a:r>
            <a:endParaRPr lang="ko-KR" altLang="en-US" sz="32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771550"/>
            <a:ext cx="6751240" cy="4219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593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pl-PL" sz="3000" dirty="0" smtClean="0"/>
              <a:t>Spotkanie autorskie z M. </a:t>
            </a:r>
            <a:r>
              <a:rPr lang="pl-PL" sz="3000" dirty="0" err="1" smtClean="0"/>
              <a:t>Gutowską-Adamczyk</a:t>
            </a:r>
            <a:endParaRPr lang="en-US" sz="3000" dirty="0"/>
          </a:p>
        </p:txBody>
      </p:sp>
      <p:pic>
        <p:nvPicPr>
          <p:cNvPr id="7172" name="Picture 4" descr="https://4.bp.blogspot.com/-_rElrPOsBgQ/WwvgxmhcvgI/AAAAAAAAMn8/fEERZj-WfqEnZDET58gZmB-ERpJNkze4ACLcBGAs/s320/33714983_2456025744423094_8351885917950050304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8920" y="1029782"/>
            <a:ext cx="1845485" cy="399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029782"/>
            <a:ext cx="2771333" cy="391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0196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pl-PL" dirty="0" smtClean="0"/>
              <a:t>Książka niespodzianka</a:t>
            </a:r>
            <a:endParaRPr lang="en-US" sz="3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041276"/>
            <a:ext cx="3613649" cy="4009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65168"/>
            <a:ext cx="2880320" cy="4078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0367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smtClean="0"/>
              <a:t>Prezentacja nowości na blogu</a:t>
            </a:r>
            <a:endParaRPr lang="ko-KR" alt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699542"/>
            <a:ext cx="6897588" cy="4310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263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smtClean="0"/>
              <a:t>Facebook Biblioteki</a:t>
            </a:r>
            <a:endParaRPr lang="ko-KR" alt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699542"/>
            <a:ext cx="7010469" cy="438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666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smtClean="0"/>
              <a:t>Facebook Biblioteki</a:t>
            </a:r>
            <a:endParaRPr lang="ko-KR" alt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771550"/>
            <a:ext cx="3888432" cy="3259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911" y="771550"/>
            <a:ext cx="2736304" cy="42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666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pl-PL" dirty="0" smtClean="0"/>
              <a:t>Facebook biblioteczny</a:t>
            </a: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99681"/>
            <a:ext cx="2880320" cy="4078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030934"/>
            <a:ext cx="4680758" cy="4065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2520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smtClean="0"/>
              <a:t>Facebook Biblioteki</a:t>
            </a:r>
            <a:endParaRPr lang="ko-KR" alt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699542"/>
            <a:ext cx="7010469" cy="438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389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smtClean="0"/>
              <a:t>Facebook Biblioteki</a:t>
            </a:r>
            <a:endParaRPr lang="en-US" dirty="0"/>
          </a:p>
        </p:txBody>
      </p:sp>
      <p:pic>
        <p:nvPicPr>
          <p:cNvPr id="6148" name="Picture 4" descr="Obraz może zawierać: teks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87574"/>
            <a:ext cx="2664296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023392"/>
            <a:ext cx="4752528" cy="3984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2520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pl-PL" dirty="0" smtClean="0"/>
              <a:t>Struktura organizacyjna Biblioteki</a:t>
            </a:r>
            <a:endParaRPr lang="en-US" dirty="0"/>
          </a:p>
        </p:txBody>
      </p:sp>
      <p:sp>
        <p:nvSpPr>
          <p:cNvPr id="13" name="Prostokąt zaokrąglony 12"/>
          <p:cNvSpPr/>
          <p:nvPr/>
        </p:nvSpPr>
        <p:spPr>
          <a:xfrm>
            <a:off x="2519772" y="1491630"/>
            <a:ext cx="4176464" cy="1008112"/>
          </a:xfrm>
          <a:prstGeom prst="roundRect">
            <a:avLst/>
          </a:prstGeom>
          <a:solidFill>
            <a:srgbClr val="F89D52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b="1" dirty="0" smtClean="0">
                <a:solidFill>
                  <a:schemeClr val="bg1"/>
                </a:solidFill>
              </a:rPr>
              <a:t>Biblioteka w Nieporęcie</a:t>
            </a:r>
            <a:endParaRPr lang="pl-PL" sz="2400" b="1" dirty="0">
              <a:solidFill>
                <a:schemeClr val="bg1"/>
              </a:solidFill>
            </a:endParaRPr>
          </a:p>
        </p:txBody>
      </p:sp>
      <p:sp>
        <p:nvSpPr>
          <p:cNvPr id="20" name="Strzałka w dół 19"/>
          <p:cNvSpPr/>
          <p:nvPr/>
        </p:nvSpPr>
        <p:spPr>
          <a:xfrm>
            <a:off x="6009378" y="2661189"/>
            <a:ext cx="362822" cy="688851"/>
          </a:xfrm>
          <a:prstGeom prst="downArrow">
            <a:avLst/>
          </a:prstGeom>
          <a:solidFill>
            <a:srgbClr val="F89D52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Strzałka w dół 20"/>
          <p:cNvSpPr/>
          <p:nvPr/>
        </p:nvSpPr>
        <p:spPr>
          <a:xfrm>
            <a:off x="2916412" y="2661189"/>
            <a:ext cx="359444" cy="706203"/>
          </a:xfrm>
          <a:prstGeom prst="downArrow">
            <a:avLst/>
          </a:prstGeom>
          <a:solidFill>
            <a:srgbClr val="F89D52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rostokąt zaokrąglony 21"/>
          <p:cNvSpPr/>
          <p:nvPr/>
        </p:nvSpPr>
        <p:spPr>
          <a:xfrm>
            <a:off x="899592" y="3668394"/>
            <a:ext cx="3312368" cy="837807"/>
          </a:xfrm>
          <a:prstGeom prst="roundRect">
            <a:avLst/>
          </a:prstGeom>
          <a:solidFill>
            <a:srgbClr val="F89D52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/>
              <a:t>Filia w Kątach Węgierskich</a:t>
            </a:r>
            <a:endParaRPr lang="pl-PL" b="1" dirty="0"/>
          </a:p>
        </p:txBody>
      </p:sp>
      <p:sp>
        <p:nvSpPr>
          <p:cNvPr id="23" name="Prostokąt zaokrąglony 22"/>
          <p:cNvSpPr/>
          <p:nvPr/>
        </p:nvSpPr>
        <p:spPr>
          <a:xfrm>
            <a:off x="5004048" y="3668394"/>
            <a:ext cx="3384376" cy="837807"/>
          </a:xfrm>
          <a:prstGeom prst="roundRect">
            <a:avLst/>
          </a:prstGeom>
          <a:solidFill>
            <a:srgbClr val="F89D52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/>
              <a:t>Filia w Zegrzu Południowym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308515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smtClean="0"/>
              <a:t>Prowadzimy Instagram</a:t>
            </a:r>
            <a:endParaRPr lang="ko-KR" altLang="en-U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708542"/>
            <a:ext cx="6912768" cy="4320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787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smtClean="0"/>
              <a:t>Recenzje bibliotekarzy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87574"/>
            <a:ext cx="6534268" cy="4083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9525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3000" dirty="0" smtClean="0"/>
              <a:t>Dzieci z przedszkola „Jodłowy Zakątek”</a:t>
            </a:r>
            <a:endParaRPr lang="ko-KR" altLang="en-US" sz="30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627534"/>
            <a:ext cx="2684998" cy="3599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627534"/>
            <a:ext cx="3157749" cy="23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876" y="2499742"/>
            <a:ext cx="3408379" cy="2556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885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pl-PL" dirty="0" smtClean="0"/>
              <a:t>Zajęcia w Kątach Węgierskich</a:t>
            </a:r>
            <a:endParaRPr 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5" y="2369714"/>
            <a:ext cx="3594695" cy="2696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959" y="932497"/>
            <a:ext cx="1758652" cy="2344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13" y="2369714"/>
            <a:ext cx="3594694" cy="2696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747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pl-PL" dirty="0" smtClean="0"/>
              <a:t>Filia w Kątach Węgierskich</a:t>
            </a:r>
            <a:endParaRPr lang="en-US" dirty="0"/>
          </a:p>
        </p:txBody>
      </p:sp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870" y="987574"/>
            <a:ext cx="6552729" cy="4095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710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 </a:t>
            </a:r>
            <a:r>
              <a:rPr lang="pl-PL" dirty="0" smtClean="0"/>
              <a:t>Filia w Zegrzu Południowym</a:t>
            </a:r>
            <a:endParaRPr lang="pl-PL" dirty="0"/>
          </a:p>
        </p:txBody>
      </p:sp>
      <p:pic>
        <p:nvPicPr>
          <p:cNvPr id="22" name="Symbol zastępczy zawartości 21"/>
          <p:cNvPicPr>
            <a:picLocks noGrp="1" noChangeAspect="1"/>
          </p:cNvPicPr>
          <p:nvPr>
            <p:ph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700" y="2003370"/>
            <a:ext cx="4022321" cy="2260099"/>
          </a:xfrm>
        </p:spPr>
      </p:pic>
      <p:pic>
        <p:nvPicPr>
          <p:cNvPr id="24" name="Obraz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237134"/>
            <a:ext cx="5469075" cy="3073014"/>
          </a:xfrm>
          <a:prstGeom prst="rect">
            <a:avLst/>
          </a:prstGeom>
        </p:spPr>
      </p:pic>
      <p:pic>
        <p:nvPicPr>
          <p:cNvPr id="23" name="Obraz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995686"/>
            <a:ext cx="5415210" cy="3042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4126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pl-PL" dirty="0" smtClean="0"/>
              <a:t>Biblioteki publiczne – nasze działania</a:t>
            </a:r>
            <a:endParaRPr lang="en-US" sz="3200" dirty="0"/>
          </a:p>
        </p:txBody>
      </p:sp>
      <p:sp>
        <p:nvSpPr>
          <p:cNvPr id="2" name="Symbol zastępczy zawartości 1"/>
          <p:cNvSpPr>
            <a:spLocks noGrp="1"/>
          </p:cNvSpPr>
          <p:nvPr>
            <p:ph idx="10"/>
          </p:nvPr>
        </p:nvSpPr>
        <p:spPr>
          <a:xfrm>
            <a:off x="405880" y="1275607"/>
            <a:ext cx="8496944" cy="3240359"/>
          </a:xfrm>
        </p:spPr>
        <p:txBody>
          <a:bodyPr/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b="1" dirty="0" smtClean="0"/>
              <a:t>GROMADZIMY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b="1" dirty="0" smtClean="0"/>
              <a:t>OPRACOWUJEMY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b="1" dirty="0" smtClean="0"/>
              <a:t>UDOSTĘPNIAMY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b="1" dirty="0" smtClean="0"/>
              <a:t>INFORMUJEMY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b="1" dirty="0" smtClean="0"/>
              <a:t>WSPOMAGAMY </a:t>
            </a:r>
            <a:endParaRPr lang="pl-PL" sz="2400" b="1" dirty="0"/>
          </a:p>
          <a:p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2202263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altLang="ko-KR" dirty="0" smtClean="0"/>
              <a:t>Oferta Biblioteki Publicznej</a:t>
            </a:r>
            <a:endParaRPr lang="ko-KR" altLang="en-US" dirty="0"/>
          </a:p>
        </p:txBody>
      </p:sp>
      <p:sp>
        <p:nvSpPr>
          <p:cNvPr id="2" name="Symbol zastępczy zawartości 1"/>
          <p:cNvSpPr>
            <a:spLocks noGrp="1"/>
          </p:cNvSpPr>
          <p:nvPr>
            <p:ph idx="10"/>
          </p:nvPr>
        </p:nvSpPr>
        <p:spPr>
          <a:xfrm>
            <a:off x="1835696" y="1131590"/>
            <a:ext cx="7067128" cy="3528393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pl-PL" dirty="0"/>
              <a:t>Bogaty księgozbiór ciągle uzupełniany o nowości wydawnicze </a:t>
            </a:r>
            <a:r>
              <a:rPr lang="pl-PL" dirty="0" smtClean="0"/>
              <a:t>dla dorosłych, dzieci oraz prasę.</a:t>
            </a:r>
            <a:endParaRPr lang="pl-PL" dirty="0"/>
          </a:p>
          <a:p>
            <a:pPr marL="342900" indent="-342900">
              <a:buFont typeface="+mj-lt"/>
              <a:buAutoNum type="arabicPeriod"/>
            </a:pPr>
            <a:r>
              <a:rPr lang="pl-PL" dirty="0"/>
              <a:t>Książki anglojęzyczne</a:t>
            </a:r>
            <a:r>
              <a:rPr lang="pl-PL" dirty="0" smtClean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pl-PL" dirty="0" smtClean="0"/>
              <a:t>Audiobooki i książki z dużą czcionką, szczególnie ważne dla niedowidzących</a:t>
            </a:r>
            <a:endParaRPr lang="pl-PL" dirty="0"/>
          </a:p>
          <a:p>
            <a:pPr marL="342900" indent="-342900">
              <a:buFont typeface="+mj-lt"/>
              <a:buAutoNum type="arabicPeriod"/>
            </a:pPr>
            <a:r>
              <a:rPr lang="pl-PL" dirty="0"/>
              <a:t>Darmowy Internet.</a:t>
            </a:r>
          </a:p>
          <a:p>
            <a:pPr marL="342900" indent="-342900">
              <a:buFont typeface="+mj-lt"/>
              <a:buAutoNum type="arabicPeriod"/>
            </a:pPr>
            <a:r>
              <a:rPr lang="pl-PL" dirty="0"/>
              <a:t>Od </a:t>
            </a:r>
            <a:r>
              <a:rPr lang="pl-PL" dirty="0" smtClean="0"/>
              <a:t>11 </a:t>
            </a:r>
            <a:r>
              <a:rPr lang="pl-PL" dirty="0"/>
              <a:t>lat Biblioteka</a:t>
            </a:r>
            <a:r>
              <a:rPr lang="pl-PL" b="1" dirty="0"/>
              <a:t> </a:t>
            </a:r>
            <a:r>
              <a:rPr lang="pl-PL" dirty="0"/>
              <a:t>posiada stale uaktualnianą stronę internetową z </a:t>
            </a:r>
            <a:endParaRPr lang="pl-PL" dirty="0" smtClean="0"/>
          </a:p>
          <a:p>
            <a:r>
              <a:rPr lang="pl-PL" dirty="0" smtClean="0"/>
              <a:t>      katalogiem </a:t>
            </a:r>
            <a:r>
              <a:rPr lang="pl-PL" dirty="0"/>
              <a:t>dostępnym </a:t>
            </a:r>
            <a:r>
              <a:rPr lang="pl-PL" dirty="0" smtClean="0"/>
              <a:t>on-line.</a:t>
            </a:r>
          </a:p>
          <a:p>
            <a:r>
              <a:rPr lang="pl-PL" dirty="0" smtClean="0"/>
              <a:t>6.    Od 2013 </a:t>
            </a:r>
            <a:r>
              <a:rPr lang="pl-PL" dirty="0"/>
              <a:t>wdrożyła </a:t>
            </a:r>
            <a:r>
              <a:rPr lang="pl-PL" dirty="0" smtClean="0"/>
              <a:t>program </a:t>
            </a:r>
            <a:r>
              <a:rPr lang="pl-PL" dirty="0"/>
              <a:t>biblioteczny MATEUSZ z automatyzacją </a:t>
            </a:r>
            <a:endParaRPr lang="pl-PL" dirty="0" smtClean="0"/>
          </a:p>
          <a:p>
            <a:r>
              <a:rPr lang="pl-PL" dirty="0"/>
              <a:t> </a:t>
            </a:r>
            <a:r>
              <a:rPr lang="pl-PL" dirty="0" smtClean="0"/>
              <a:t>     </a:t>
            </a:r>
            <a:r>
              <a:rPr lang="pl-PL" dirty="0" err="1" smtClean="0"/>
              <a:t>wypożyczeń</a:t>
            </a:r>
            <a:r>
              <a:rPr lang="pl-PL" dirty="0" smtClean="0"/>
              <a:t>. W filiach automatyzacja ruszyła w 2016 r.</a:t>
            </a:r>
          </a:p>
          <a:p>
            <a:r>
              <a:rPr lang="pl-PL" dirty="0" smtClean="0"/>
              <a:t>7.    Biblioteka jest obecna na Facebooku i Instagramie.</a:t>
            </a:r>
          </a:p>
          <a:p>
            <a:r>
              <a:rPr lang="pl-PL" dirty="0" smtClean="0"/>
              <a:t>8.    Bibliotekarze </a:t>
            </a:r>
            <a:r>
              <a:rPr lang="pl-PL" dirty="0"/>
              <a:t>kompetentni i wykształceni.</a:t>
            </a:r>
          </a:p>
          <a:p>
            <a:pPr marL="342900" indent="-342900">
              <a:buAutoNum type="arabicPeriod" startAt="9"/>
            </a:pPr>
            <a:r>
              <a:rPr lang="pl-PL" dirty="0" smtClean="0"/>
              <a:t>Biblioteka </a:t>
            </a:r>
            <a:r>
              <a:rPr lang="pl-PL" dirty="0"/>
              <a:t>w Nieporęcie jest otwarta w soboty</a:t>
            </a:r>
            <a:r>
              <a:rPr lang="pl-PL" dirty="0" smtClean="0"/>
              <a:t>.</a:t>
            </a:r>
          </a:p>
          <a:p>
            <a:pPr marL="342900" indent="-342900">
              <a:buAutoNum type="arabicPeriod" startAt="9"/>
            </a:pPr>
            <a:r>
              <a:rPr lang="pl-PL" dirty="0" smtClean="0"/>
              <a:t>Od marca 2019 r. oferujemy „Książkę na telefon”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14261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altLang="ko-KR" dirty="0" smtClean="0"/>
              <a:t>Automatyzacja </a:t>
            </a:r>
            <a:r>
              <a:rPr lang="pl-PL" altLang="ko-KR" dirty="0" err="1" smtClean="0"/>
              <a:t>wypożyczeń</a:t>
            </a:r>
            <a:endParaRPr lang="ko-KR" altLang="en-US" dirty="0"/>
          </a:p>
        </p:txBody>
      </p:sp>
      <p:sp>
        <p:nvSpPr>
          <p:cNvPr id="2" name="Symbol zastępczy zawartości 1"/>
          <p:cNvSpPr>
            <a:spLocks noGrp="1"/>
          </p:cNvSpPr>
          <p:nvPr>
            <p:ph idx="10"/>
          </p:nvPr>
        </p:nvSpPr>
        <p:spPr>
          <a:xfrm>
            <a:off x="1835696" y="1203598"/>
            <a:ext cx="7056784" cy="3312369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pl-PL" sz="1700" dirty="0" smtClean="0"/>
              <a:t>W każdej z trzech bibliotek księgozbiory są skatalogowane w </a:t>
            </a:r>
          </a:p>
          <a:p>
            <a:r>
              <a:rPr lang="pl-PL" sz="1700" dirty="0" smtClean="0"/>
              <a:t>     100 %</a:t>
            </a:r>
          </a:p>
          <a:p>
            <a:endParaRPr lang="pl-PL" sz="17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l-PL" sz="1700" dirty="0" smtClean="0"/>
              <a:t>W Bibliotece w Nieporęcie od 6 maja  2013 roku działa </a:t>
            </a:r>
          </a:p>
          <a:p>
            <a:r>
              <a:rPr lang="pl-PL" sz="1700" dirty="0"/>
              <a:t> </a:t>
            </a:r>
            <a:r>
              <a:rPr lang="pl-PL" sz="1700" dirty="0" smtClean="0"/>
              <a:t>    automatyczna wypożyczalnia.</a:t>
            </a:r>
          </a:p>
          <a:p>
            <a:endParaRPr lang="pl-PL" sz="17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l-PL" sz="1700" dirty="0" smtClean="0"/>
              <a:t>W Filii w Kątach Węgierskich od marca 2016 roku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pl-PL" sz="17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l-PL" sz="1700" dirty="0" smtClean="0"/>
              <a:t>W Filii w Zegrzu Południowym od maja 2016 roku</a:t>
            </a:r>
            <a:endParaRPr lang="pl-PL" sz="1700" dirty="0"/>
          </a:p>
        </p:txBody>
      </p:sp>
    </p:spTree>
    <p:extLst>
      <p:ext uri="{BB962C8B-B14F-4D97-AF65-F5344CB8AC3E}">
        <p14:creationId xmlns:p14="http://schemas.microsoft.com/office/powerpoint/2010/main" val="291124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altLang="ko-KR" sz="2800" dirty="0" smtClean="0"/>
              <a:t>Udogodnienia dla czytelników:  </a:t>
            </a:r>
            <a:r>
              <a:rPr lang="pl-PL" altLang="ko-KR" sz="2800" dirty="0" err="1" smtClean="0"/>
              <a:t>sms-y</a:t>
            </a:r>
            <a:r>
              <a:rPr lang="pl-PL" altLang="ko-KR" sz="2800" dirty="0"/>
              <a:t> </a:t>
            </a:r>
            <a:r>
              <a:rPr lang="pl-PL" altLang="ko-KR" sz="2800" dirty="0" smtClean="0"/>
              <a:t/>
            </a:r>
            <a:br>
              <a:rPr lang="pl-PL" altLang="ko-KR" sz="2800" dirty="0" smtClean="0"/>
            </a:br>
            <a:r>
              <a:rPr lang="pl-PL" altLang="ko-KR" sz="2800" dirty="0" smtClean="0"/>
              <a:t>i maile</a:t>
            </a:r>
            <a:endParaRPr lang="ko-KR" altLang="en-US" sz="2800" dirty="0"/>
          </a:p>
        </p:txBody>
      </p:sp>
      <p:sp>
        <p:nvSpPr>
          <p:cNvPr id="2" name="Symbol zastępczy zawartości 1"/>
          <p:cNvSpPr>
            <a:spLocks noGrp="1"/>
          </p:cNvSpPr>
          <p:nvPr>
            <p:ph idx="10"/>
          </p:nvPr>
        </p:nvSpPr>
        <p:spPr>
          <a:xfrm>
            <a:off x="2195736" y="1275606"/>
            <a:ext cx="6552728" cy="3240360"/>
          </a:xfrm>
        </p:spPr>
        <p:txBody>
          <a:bodyPr/>
          <a:lstStyle/>
          <a:p>
            <a:pPr algn="just"/>
            <a:r>
              <a:rPr lang="pl-PL" sz="1800" dirty="0" smtClean="0"/>
              <a:t>- od 2016 wszystkie trzy biblioteki wprowadziły </a:t>
            </a:r>
          </a:p>
          <a:p>
            <a:pPr algn="just"/>
            <a:r>
              <a:rPr lang="pl-PL" sz="1800" dirty="0"/>
              <a:t> </a:t>
            </a:r>
            <a:r>
              <a:rPr lang="pl-PL" sz="1800" dirty="0" smtClean="0"/>
              <a:t> automatyczne powiadomienia za pomocą </a:t>
            </a:r>
            <a:r>
              <a:rPr lang="pl-PL" sz="1800" dirty="0" err="1" smtClean="0"/>
              <a:t>sms-ów</a:t>
            </a:r>
            <a:r>
              <a:rPr lang="pl-PL" sz="1800" dirty="0" smtClean="0"/>
              <a:t> </a:t>
            </a:r>
          </a:p>
          <a:p>
            <a:pPr algn="just"/>
            <a:r>
              <a:rPr lang="pl-PL" sz="1800" dirty="0"/>
              <a:t> </a:t>
            </a:r>
            <a:r>
              <a:rPr lang="pl-PL" sz="1800" dirty="0" smtClean="0"/>
              <a:t> o dostępności zarezerwowanych książek</a:t>
            </a:r>
          </a:p>
          <a:p>
            <a:endParaRPr lang="pl-PL" sz="1800" dirty="0" smtClean="0"/>
          </a:p>
          <a:p>
            <a:pPr algn="just"/>
            <a:r>
              <a:rPr lang="pl-PL" sz="1800" dirty="0" smtClean="0"/>
              <a:t>- po wpisaniu adresu mailowego na stronie katalogu </a:t>
            </a:r>
          </a:p>
          <a:p>
            <a:pPr algn="just"/>
            <a:r>
              <a:rPr lang="pl-PL" sz="1800" dirty="0"/>
              <a:t> </a:t>
            </a:r>
            <a:r>
              <a:rPr lang="pl-PL" sz="1800" dirty="0" smtClean="0"/>
              <a:t> biblioteki czytelnik oprócz informacji o tym, że </a:t>
            </a:r>
          </a:p>
          <a:p>
            <a:pPr algn="just"/>
            <a:r>
              <a:rPr lang="pl-PL" sz="1800" dirty="0" smtClean="0"/>
              <a:t>  książka na niego czeka, dostaje informację o </a:t>
            </a:r>
          </a:p>
          <a:p>
            <a:pPr algn="just"/>
            <a:r>
              <a:rPr lang="pl-PL" sz="1800" dirty="0"/>
              <a:t> </a:t>
            </a:r>
            <a:r>
              <a:rPr lang="pl-PL" sz="1800" dirty="0" smtClean="0"/>
              <a:t> zbliżającym się terminie zwrotu książek   </a:t>
            </a:r>
          </a:p>
          <a:p>
            <a:r>
              <a:rPr lang="pl-PL" sz="1800" dirty="0"/>
              <a:t> </a:t>
            </a:r>
            <a:r>
              <a:rPr lang="pl-PL" sz="1800" dirty="0" smtClean="0"/>
              <a:t>  </a:t>
            </a:r>
            <a:endParaRPr lang="pl-PL" dirty="0" smtClean="0"/>
          </a:p>
          <a:p>
            <a:pPr marL="285750" indent="-285750">
              <a:buFontTx/>
              <a:buChar char="-"/>
            </a:pPr>
            <a:endParaRPr lang="pl-PL" dirty="0" smtClean="0"/>
          </a:p>
          <a:p>
            <a:pPr marL="285750" indent="-285750">
              <a:buFontTx/>
              <a:buChar char="-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18334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pl-PL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2018 r. w porównaniu z 2017 r.</a:t>
            </a:r>
            <a:endPara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pl-PL" dirty="0" smtClean="0"/>
              <a:t>Księgozbiory Biblioteki</a:t>
            </a:r>
            <a:endParaRPr lang="en-US" dirty="0"/>
          </a:p>
        </p:txBody>
      </p:sp>
      <p:graphicFrame>
        <p:nvGraphicFramePr>
          <p:cNvPr id="13" name="Symbol zastępczy zawartości 12"/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3428065595"/>
              </p:ext>
            </p:extLst>
          </p:nvPr>
        </p:nvGraphicFramePr>
        <p:xfrm>
          <a:off x="406400" y="1808163"/>
          <a:ext cx="8496300" cy="21031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69926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9926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9926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9926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69926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34563"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2017</a:t>
                      </a:r>
                      <a:endParaRPr lang="pl-PL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przybyło</a:t>
                      </a:r>
                      <a:endParaRPr lang="pl-PL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ubyło</a:t>
                      </a:r>
                      <a:endParaRPr lang="pl-PL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XII 2018</a:t>
                      </a:r>
                      <a:endParaRPr lang="pl-PL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4563">
                <a:tc>
                  <a:txBody>
                    <a:bodyPr/>
                    <a:lstStyle/>
                    <a:p>
                      <a:r>
                        <a:rPr lang="pl-PL" dirty="0" smtClean="0"/>
                        <a:t>Nieporęt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20 858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 980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1 061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20 777</a:t>
                      </a:r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4563">
                <a:tc>
                  <a:txBody>
                    <a:bodyPr/>
                    <a:lstStyle/>
                    <a:p>
                      <a:r>
                        <a:rPr lang="pl-PL" dirty="0" smtClean="0"/>
                        <a:t>Kąty Węg.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  6 029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 222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   901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 5 350</a:t>
                      </a:r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34563">
                <a:tc>
                  <a:txBody>
                    <a:bodyPr/>
                    <a:lstStyle/>
                    <a:p>
                      <a:r>
                        <a:rPr lang="pl-PL" dirty="0" smtClean="0"/>
                        <a:t>Zegrze Płd.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  8</a:t>
                      </a:r>
                      <a:r>
                        <a:rPr lang="pl-PL" baseline="0" dirty="0" smtClean="0"/>
                        <a:t> </a:t>
                      </a:r>
                      <a:r>
                        <a:rPr lang="pl-PL" dirty="0" smtClean="0"/>
                        <a:t>766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 308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     0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 9 074</a:t>
                      </a:r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77464">
                <a:tc>
                  <a:txBody>
                    <a:bodyPr/>
                    <a:lstStyle/>
                    <a:p>
                      <a:r>
                        <a:rPr lang="pl-PL" dirty="0" smtClean="0"/>
                        <a:t>Razem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35 653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1 510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1 962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35 201</a:t>
                      </a:r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472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pl-PL" dirty="0" smtClean="0"/>
              <a:t>Ciasnota w Bibliotece</a:t>
            </a:r>
            <a:endParaRPr lang="en-US" dirty="0"/>
          </a:p>
        </p:txBody>
      </p:sp>
      <p:pic>
        <p:nvPicPr>
          <p:cNvPr id="4" name="Picture 2" descr="C:\Users\Dyrektorski\Desktop\DSC01375.JPG"/>
          <p:cNvPicPr>
            <a:picLocks noGrp="1" noChangeAspect="1" noChangeArrowheads="1"/>
          </p:cNvPicPr>
          <p:nvPr>
            <p:ph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4624" y="987574"/>
            <a:ext cx="2559824" cy="3413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Dyrektorski\Desktop\DSC013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987574"/>
            <a:ext cx="5280587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045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pl-PL" dirty="0" smtClean="0"/>
              <a:t>Potrzeba pomieszczenia dla dzieci</a:t>
            </a:r>
            <a:endParaRPr lang="en-US" dirty="0"/>
          </a:p>
        </p:txBody>
      </p:sp>
      <p:pic>
        <p:nvPicPr>
          <p:cNvPr id="2051" name="Picture 3" descr="C:\Users\Dyrektorski\Desktop\DSC013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821" y="1017434"/>
            <a:ext cx="5348411" cy="4011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625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pl-PL" dirty="0" smtClean="0"/>
              <a:t>Koszalińska Biblioteka Publiczna</a:t>
            </a:r>
            <a:endParaRPr lang="en-US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32" y="987574"/>
            <a:ext cx="4739890" cy="2625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419235"/>
            <a:ext cx="4625862" cy="2604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574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pl-PL" dirty="0" smtClean="0"/>
              <a:t>Biblioteka Publiczna w Gdyni</a:t>
            </a:r>
            <a:endParaRPr lang="en-US" sz="3200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87574"/>
            <a:ext cx="4327578" cy="2873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978416"/>
            <a:ext cx="4608512" cy="3060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2263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pl-PL" dirty="0" smtClean="0"/>
              <a:t>Najpiękniejsza Biblioteka świata w </a:t>
            </a:r>
            <a:r>
              <a:rPr lang="pl-PL" dirty="0" err="1" smtClean="0"/>
              <a:t>Rumi</a:t>
            </a:r>
            <a:endParaRPr lang="en-US" sz="3200" dirty="0"/>
          </a:p>
        </p:txBody>
      </p:sp>
      <p:sp>
        <p:nvSpPr>
          <p:cNvPr id="2" name="Symbol zastępczy zawartości 1"/>
          <p:cNvSpPr>
            <a:spLocks noGrp="1"/>
          </p:cNvSpPr>
          <p:nvPr>
            <p:ph idx="10"/>
          </p:nvPr>
        </p:nvSpPr>
        <p:spPr>
          <a:xfrm>
            <a:off x="107504" y="987574"/>
            <a:ext cx="8928992" cy="3816425"/>
          </a:xfrm>
        </p:spPr>
        <p:txBody>
          <a:bodyPr/>
          <a:lstStyle/>
          <a:p>
            <a:r>
              <a:rPr lang="pl-PL" b="1" dirty="0" smtClean="0"/>
              <a:t>Stacja </a:t>
            </a:r>
            <a:r>
              <a:rPr lang="pl-PL" b="1" dirty="0"/>
              <a:t>Kultura w </a:t>
            </a:r>
            <a:r>
              <a:rPr lang="pl-PL" b="1" dirty="0" err="1"/>
              <a:t>Rumi</a:t>
            </a:r>
            <a:r>
              <a:rPr lang="pl-PL" b="1" dirty="0"/>
              <a:t> została doceniona w międzynarodowym konkursie "Library Interior Design </a:t>
            </a:r>
            <a:r>
              <a:rPr lang="pl-PL" b="1" dirty="0" err="1"/>
              <a:t>Awards</a:t>
            </a:r>
            <a:r>
              <a:rPr lang="pl-PL" b="1" dirty="0"/>
              <a:t>". Jury organizowanego w Stanach Zjednoczonych przeglądu przyznało pomorskiej </a:t>
            </a:r>
            <a:r>
              <a:rPr lang="pl-PL" b="1" dirty="0" smtClean="0"/>
              <a:t>biblio-</a:t>
            </a:r>
          </a:p>
          <a:p>
            <a:r>
              <a:rPr lang="pl-PL" b="1" dirty="0" smtClean="0"/>
              <a:t>tece </a:t>
            </a:r>
            <a:r>
              <a:rPr lang="pl-PL" b="1" dirty="0"/>
              <a:t>nagrodę w kategorii adaptacji jednej przestrzeni - Single Space Design.</a:t>
            </a:r>
            <a:endParaRPr lang="pl-PL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12" y="1779662"/>
            <a:ext cx="4710558" cy="2308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9039" y="2787774"/>
            <a:ext cx="4662932" cy="2283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2263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pl-PL" dirty="0" smtClean="0"/>
              <a:t>Biblioteki i dobre samopoczucie</a:t>
            </a:r>
            <a:endParaRPr lang="en-US" sz="32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897818"/>
            <a:ext cx="3059832" cy="1529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rostokąt 3"/>
          <p:cNvSpPr/>
          <p:nvPr/>
        </p:nvSpPr>
        <p:spPr>
          <a:xfrm>
            <a:off x="107504" y="2427734"/>
            <a:ext cx="8928992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700" b="1" dirty="0" smtClean="0"/>
              <a:t>Badanie </a:t>
            </a:r>
            <a:r>
              <a:rPr lang="pl-PL" sz="1700" b="1" dirty="0"/>
              <a:t>wykonane na zlecenie brytyjskiego Departamentu Kultury, Mediów i </a:t>
            </a:r>
            <a:endParaRPr lang="pl-PL" sz="1700" b="1" dirty="0" smtClean="0"/>
          </a:p>
          <a:p>
            <a:pPr algn="just"/>
            <a:r>
              <a:rPr lang="pl-PL" sz="1700" b="1" dirty="0" smtClean="0"/>
              <a:t>Sportu </a:t>
            </a:r>
            <a:r>
              <a:rPr lang="pl-PL" sz="1700" b="1" dirty="0"/>
              <a:t>dowodzi, że najwięcej zadowolenia i dobrego samopoczucia daje </a:t>
            </a:r>
            <a:endParaRPr lang="pl-PL" sz="1700" b="1" dirty="0" smtClean="0"/>
          </a:p>
          <a:p>
            <a:pPr algn="just"/>
            <a:r>
              <a:rPr lang="pl-PL" sz="1700" b="1" dirty="0" smtClean="0"/>
              <a:t>ludziom </a:t>
            </a:r>
            <a:r>
              <a:rPr lang="pl-PL" sz="1700" b="1" dirty="0"/>
              <a:t>regularne korzystanie z biblioteki</a:t>
            </a:r>
            <a:r>
              <a:rPr lang="pl-PL" sz="1700" b="1" dirty="0" smtClean="0"/>
              <a:t>.</a:t>
            </a:r>
          </a:p>
          <a:p>
            <a:pPr algn="just"/>
            <a:endParaRPr lang="pl-PL" sz="1700" b="1" dirty="0" smtClean="0"/>
          </a:p>
          <a:p>
            <a:pPr algn="just"/>
            <a:r>
              <a:rPr lang="pl-PL" sz="1600" dirty="0" smtClean="0"/>
              <a:t>Jak </a:t>
            </a:r>
            <a:r>
              <a:rPr lang="pl-PL" sz="1600" dirty="0"/>
              <a:t>wyliczono, satysfakcję, jaką przynosi częste odwiedzanie biblioteki, można </a:t>
            </a:r>
            <a:endParaRPr lang="pl-PL" sz="1600" dirty="0" smtClean="0"/>
          </a:p>
          <a:p>
            <a:pPr algn="just"/>
            <a:r>
              <a:rPr lang="pl-PL" sz="1600" dirty="0" smtClean="0"/>
              <a:t>wycenić </a:t>
            </a:r>
            <a:r>
              <a:rPr lang="pl-PL" sz="1600" dirty="0"/>
              <a:t>na kwotę 1359 funtów rocznie (jakieś 7 tysięcy złotych). Jeśli więc często </a:t>
            </a:r>
            <a:endParaRPr lang="pl-PL" sz="1600" dirty="0" smtClean="0"/>
          </a:p>
          <a:p>
            <a:pPr algn="just"/>
            <a:r>
              <a:rPr lang="pl-PL" sz="1600" dirty="0" smtClean="0"/>
              <a:t>zachodzicie </a:t>
            </a:r>
            <a:r>
              <a:rPr lang="pl-PL" sz="1600" dirty="0"/>
              <a:t>do miejscowej biblioteki, to </a:t>
            </a:r>
            <a:r>
              <a:rPr lang="pl-PL" sz="1600" dirty="0" smtClean="0"/>
              <a:t>z pewnością macie dobre samopoczucie.</a:t>
            </a:r>
          </a:p>
          <a:p>
            <a:pPr algn="just"/>
            <a:r>
              <a:rPr lang="pl-PL" sz="1600" dirty="0" smtClean="0"/>
              <a:t>Co </a:t>
            </a:r>
            <a:r>
              <a:rPr lang="pl-PL" sz="1600" dirty="0"/>
              <a:t>ciekawe, </a:t>
            </a:r>
            <a:r>
              <a:rPr lang="pl-PL" sz="1600" dirty="0" smtClean="0"/>
              <a:t>spośród </a:t>
            </a:r>
            <a:r>
              <a:rPr lang="pl-PL" sz="1600" dirty="0"/>
              <a:t>trzech dziedzin, które uwzględniono w badaniu, to właśnie </a:t>
            </a:r>
            <a:endParaRPr lang="pl-PL" sz="1600" dirty="0" smtClean="0"/>
          </a:p>
          <a:p>
            <a:pPr algn="just"/>
            <a:r>
              <a:rPr lang="pl-PL" sz="1600" dirty="0" smtClean="0"/>
              <a:t>regularne korzystanie </a:t>
            </a:r>
            <a:r>
              <a:rPr lang="pl-PL" sz="1600" dirty="0"/>
              <a:t>z bibliotek dawało najwięcej satysfakcji, pozostawiając w tyle </a:t>
            </a:r>
            <a:endParaRPr lang="pl-PL" sz="1600" dirty="0" smtClean="0"/>
          </a:p>
          <a:p>
            <a:pPr algn="just"/>
            <a:r>
              <a:rPr lang="pl-PL" sz="1600" dirty="0" smtClean="0"/>
              <a:t>zaangażowanie </a:t>
            </a:r>
            <a:r>
              <a:rPr lang="pl-PL" sz="1600" dirty="0"/>
              <a:t>w sport </a:t>
            </a:r>
            <a:r>
              <a:rPr lang="pl-PL" sz="1600" dirty="0" smtClean="0"/>
              <a:t>i sztukę.</a:t>
            </a: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215488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pl-PL" dirty="0" smtClean="0"/>
              <a:t>Księgozbiory pozyskane w 2018 r.</a:t>
            </a:r>
            <a:endParaRPr lang="en-US" dirty="0"/>
          </a:p>
        </p:txBody>
      </p:sp>
      <p:graphicFrame>
        <p:nvGraphicFramePr>
          <p:cNvPr id="13" name="Symbol zastępczy zawartości 12"/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1541856374"/>
              </p:ext>
            </p:extLst>
          </p:nvPr>
        </p:nvGraphicFramePr>
        <p:xfrm>
          <a:off x="406400" y="1808163"/>
          <a:ext cx="8496300" cy="21234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69926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9926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9926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9926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69926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Ze środków BPGN</a:t>
                      </a:r>
                      <a:endParaRPr lang="pl-PL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Z dotacji</a:t>
                      </a:r>
                    </a:p>
                    <a:p>
                      <a:pPr algn="ctr"/>
                      <a:r>
                        <a:rPr lang="pl-PL" sz="1800" dirty="0" smtClean="0"/>
                        <a:t> </a:t>
                      </a:r>
                      <a:r>
                        <a:rPr lang="pl-PL" sz="1800" dirty="0" err="1" smtClean="0"/>
                        <a:t>MKiDN</a:t>
                      </a:r>
                      <a:endParaRPr lang="pl-PL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>
                          <a:solidFill>
                            <a:schemeClr val="bg1"/>
                          </a:solidFill>
                        </a:rPr>
                        <a:t>Dary od </a:t>
                      </a:r>
                    </a:p>
                    <a:p>
                      <a:pPr algn="ctr"/>
                      <a:r>
                        <a:rPr lang="pl-PL" sz="1800" dirty="0" smtClean="0">
                          <a:solidFill>
                            <a:schemeClr val="bg1"/>
                          </a:solidFill>
                        </a:rPr>
                        <a:t>czytelników</a:t>
                      </a:r>
                      <a:r>
                        <a:rPr lang="pl-PL" sz="18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pl-PL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Razem</a:t>
                      </a:r>
                      <a:endParaRPr lang="pl-PL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Nieporęt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647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301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32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 980</a:t>
                      </a:r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Kąty Węg.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109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113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-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 222</a:t>
                      </a:r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Zegrze Płd.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157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151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-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 308</a:t>
                      </a:r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Razem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913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565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32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1 510</a:t>
                      </a:r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pl-PL" dirty="0" smtClean="0"/>
              <a:t>Audiobooki w Bibliotece</a:t>
            </a:r>
            <a:endParaRPr lang="en-US" dirty="0"/>
          </a:p>
        </p:txBody>
      </p:sp>
      <p:graphicFrame>
        <p:nvGraphicFramePr>
          <p:cNvPr id="13" name="Symbol zastępczy zawartości 12"/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3631114161"/>
              </p:ext>
            </p:extLst>
          </p:nvPr>
        </p:nvGraphicFramePr>
        <p:xfrm>
          <a:off x="1259632" y="1779662"/>
          <a:ext cx="6941056" cy="14833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352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3526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3526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3526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dirty="0" smtClean="0">
                          <a:solidFill>
                            <a:schemeClr val="lt1"/>
                          </a:solidFill>
                        </a:rPr>
                        <a:t>Stan</a:t>
                      </a:r>
                      <a:r>
                        <a:rPr lang="pl-PL" baseline="0" dirty="0" smtClean="0">
                          <a:solidFill>
                            <a:schemeClr val="lt1"/>
                          </a:solidFill>
                        </a:rPr>
                        <a:t> w 2018r.</a:t>
                      </a:r>
                      <a:endParaRPr lang="pl-PL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dirty="0" smtClean="0"/>
                        <a:t>Przybyło </a:t>
                      </a:r>
                      <a:endParaRPr lang="pl-PL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dirty="0" smtClean="0"/>
                        <a:t>Wypożyczenia</a:t>
                      </a:r>
                      <a:endParaRPr lang="pl-PL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dirty="0" smtClean="0"/>
                        <a:t>Nieporęt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1 076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139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2 163</a:t>
                      </a:r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dirty="0" smtClean="0"/>
                        <a:t>Kąty Węg.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   152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-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   102</a:t>
                      </a:r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dirty="0" smtClean="0"/>
                        <a:t>Razem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 1 228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139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2 265</a:t>
                      </a:r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214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pl-PL" dirty="0" smtClean="0"/>
              <a:t>Wydatki na zbiory biblioteczne</a:t>
            </a:r>
            <a:endParaRPr lang="en-US" dirty="0"/>
          </a:p>
        </p:txBody>
      </p:sp>
      <p:sp>
        <p:nvSpPr>
          <p:cNvPr id="2" name="Symbol zastępczy zawartości 1"/>
          <p:cNvSpPr>
            <a:spLocks noGrp="1"/>
          </p:cNvSpPr>
          <p:nvPr>
            <p:ph idx="10"/>
          </p:nvPr>
        </p:nvSpPr>
        <p:spPr>
          <a:xfrm>
            <a:off x="323528" y="1203598"/>
            <a:ext cx="8496944" cy="3139753"/>
          </a:xfrm>
        </p:spPr>
        <p:txBody>
          <a:bodyPr/>
          <a:lstStyle/>
          <a:p>
            <a:endParaRPr lang="pl-PL" sz="1800" dirty="0" smtClean="0"/>
          </a:p>
          <a:p>
            <a:r>
              <a:rPr lang="pl-PL" sz="1800" dirty="0" smtClean="0"/>
              <a:t>W </a:t>
            </a:r>
            <a:r>
              <a:rPr lang="pl-PL" sz="1800" dirty="0"/>
              <a:t>2017 r. Biblioteka wydała na zbiory z funduszy gminnych </a:t>
            </a:r>
            <a:r>
              <a:rPr lang="pl-PL" sz="1800" b="1" dirty="0" smtClean="0"/>
              <a:t>22 187,81 zł</a:t>
            </a:r>
            <a:endParaRPr lang="pl-PL" sz="1800" b="1" dirty="0"/>
          </a:p>
          <a:p>
            <a:pPr marL="285750" indent="-285750">
              <a:buFontTx/>
              <a:buChar char="-"/>
            </a:pPr>
            <a:r>
              <a:rPr lang="pl-PL" sz="1800" b="1" dirty="0" smtClean="0"/>
              <a:t>21 084,48 zł</a:t>
            </a:r>
            <a:r>
              <a:rPr lang="pl-PL" sz="1800" dirty="0" smtClean="0"/>
              <a:t> </a:t>
            </a:r>
            <a:r>
              <a:rPr lang="pl-PL" sz="1800" dirty="0"/>
              <a:t>na książki</a:t>
            </a:r>
          </a:p>
          <a:p>
            <a:pPr marL="285750" indent="-285750">
              <a:buFontTx/>
              <a:buChar char="-"/>
            </a:pPr>
            <a:r>
              <a:rPr lang="pl-PL" sz="1800" dirty="0"/>
              <a:t> </a:t>
            </a:r>
            <a:r>
              <a:rPr lang="pl-PL" sz="1800" b="1" dirty="0" smtClean="0"/>
              <a:t>1 103,33 zł</a:t>
            </a:r>
            <a:r>
              <a:rPr lang="pl-PL" sz="1800" dirty="0" smtClean="0"/>
              <a:t> </a:t>
            </a:r>
            <a:r>
              <a:rPr lang="pl-PL" sz="1800" dirty="0"/>
              <a:t>na audiobooki</a:t>
            </a:r>
          </a:p>
          <a:p>
            <a:r>
              <a:rPr lang="pl-PL" sz="1800" dirty="0"/>
              <a:t>Dodatkowo na zakup prasy  - </a:t>
            </a:r>
            <a:r>
              <a:rPr lang="pl-PL" sz="1800" b="1" dirty="0" smtClean="0"/>
              <a:t>3 053 </a:t>
            </a:r>
            <a:r>
              <a:rPr lang="pl-PL" sz="1800" b="1" dirty="0"/>
              <a:t>zł</a:t>
            </a:r>
          </a:p>
          <a:p>
            <a:r>
              <a:rPr lang="pl-PL" sz="1800" dirty="0"/>
              <a:t>Z dotacji </a:t>
            </a:r>
            <a:r>
              <a:rPr lang="pl-PL" sz="1800" dirty="0" err="1"/>
              <a:t>MKiDN</a:t>
            </a:r>
            <a:r>
              <a:rPr lang="pl-PL" sz="1800" dirty="0"/>
              <a:t> wydała </a:t>
            </a:r>
            <a:r>
              <a:rPr lang="pl-PL" sz="1800" b="1" dirty="0" smtClean="0"/>
              <a:t>14 500 zł </a:t>
            </a:r>
            <a:r>
              <a:rPr lang="pl-PL" sz="1800" dirty="0" smtClean="0"/>
              <a:t>(o 1 500 zł więcej niż w 2017 r.)</a:t>
            </a:r>
            <a:endParaRPr lang="pl-PL" sz="1800" b="1" dirty="0"/>
          </a:p>
          <a:p>
            <a:pPr marL="285750" indent="-285750">
              <a:buFontTx/>
              <a:buChar char="-"/>
            </a:pPr>
            <a:r>
              <a:rPr lang="pl-PL" sz="1800" b="1" dirty="0" smtClean="0"/>
              <a:t>12 762,65 zł</a:t>
            </a:r>
            <a:r>
              <a:rPr lang="pl-PL" sz="1800" dirty="0" smtClean="0"/>
              <a:t> </a:t>
            </a:r>
            <a:r>
              <a:rPr lang="pl-PL" sz="1800" dirty="0"/>
              <a:t>na książki</a:t>
            </a:r>
          </a:p>
          <a:p>
            <a:pPr marL="285750" indent="-285750">
              <a:buFontTx/>
              <a:buChar char="-"/>
            </a:pPr>
            <a:r>
              <a:rPr lang="pl-PL" sz="1800" b="1" dirty="0"/>
              <a:t>1 </a:t>
            </a:r>
            <a:r>
              <a:rPr lang="pl-PL" sz="1800" b="1" dirty="0" smtClean="0"/>
              <a:t>737,35 </a:t>
            </a:r>
            <a:r>
              <a:rPr lang="pl-PL" sz="1800" b="1" dirty="0"/>
              <a:t>zł</a:t>
            </a:r>
            <a:r>
              <a:rPr lang="pl-PL" sz="1800" dirty="0"/>
              <a:t> na audiobooki</a:t>
            </a:r>
          </a:p>
        </p:txBody>
      </p:sp>
    </p:spTree>
    <p:extLst>
      <p:ext uri="{BB962C8B-B14F-4D97-AF65-F5344CB8AC3E}">
        <p14:creationId xmlns:p14="http://schemas.microsoft.com/office/powerpoint/2010/main" val="208059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ymbol zastępczy zawartości 3"/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2073153204"/>
              </p:ext>
            </p:extLst>
          </p:nvPr>
        </p:nvGraphicFramePr>
        <p:xfrm>
          <a:off x="323528" y="1635646"/>
          <a:ext cx="8496944" cy="21234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13418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260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1836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1836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pl-PL" dirty="0"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2017</a:t>
                      </a:r>
                      <a:endParaRPr lang="pl-PL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2018</a:t>
                      </a:r>
                      <a:endParaRPr lang="pl-PL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>
                          <a:solidFill>
                            <a:schemeClr val="bg1"/>
                          </a:solidFill>
                        </a:rPr>
                        <a:t>Przybyło/ubyło</a:t>
                      </a:r>
                      <a:endParaRPr lang="pl-PL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Nieporęt</a:t>
                      </a:r>
                      <a:endParaRPr lang="pl-PL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>
                          <a:solidFill>
                            <a:schemeClr val="tx1"/>
                          </a:solidFill>
                        </a:rPr>
                        <a:t>1 289</a:t>
                      </a:r>
                      <a:endParaRPr lang="pl-PL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>
                          <a:solidFill>
                            <a:schemeClr val="tx1"/>
                          </a:solidFill>
                        </a:rPr>
                        <a:t>1 329</a:t>
                      </a:r>
                      <a:endParaRPr lang="pl-PL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 smtClean="0">
                          <a:solidFill>
                            <a:schemeClr val="tx1"/>
                          </a:solidFill>
                        </a:rPr>
                        <a:t>+ 40</a:t>
                      </a:r>
                      <a:endParaRPr lang="pl-PL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Kąty Węgierskie</a:t>
                      </a:r>
                      <a:endParaRPr lang="pl-PL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>
                          <a:solidFill>
                            <a:schemeClr val="tx1"/>
                          </a:solidFill>
                        </a:rPr>
                        <a:t>  228</a:t>
                      </a:r>
                      <a:endParaRPr lang="pl-PL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>
                          <a:solidFill>
                            <a:schemeClr val="tx1"/>
                          </a:solidFill>
                        </a:rPr>
                        <a:t>  247   </a:t>
                      </a:r>
                      <a:endParaRPr lang="pl-PL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 smtClean="0">
                          <a:solidFill>
                            <a:schemeClr val="tx1"/>
                          </a:solidFill>
                        </a:rPr>
                        <a:t>+ 19</a:t>
                      </a:r>
                      <a:endParaRPr lang="pl-PL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Zegrze Płd.</a:t>
                      </a:r>
                      <a:endParaRPr lang="pl-PL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>
                          <a:solidFill>
                            <a:schemeClr val="tx1"/>
                          </a:solidFill>
                        </a:rPr>
                        <a:t>  280</a:t>
                      </a:r>
                      <a:endParaRPr lang="pl-PL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>
                          <a:solidFill>
                            <a:schemeClr val="tx1"/>
                          </a:solidFill>
                        </a:rPr>
                        <a:t>  283   </a:t>
                      </a:r>
                      <a:endParaRPr lang="pl-PL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 smtClean="0">
                          <a:solidFill>
                            <a:schemeClr val="tx1"/>
                          </a:solidFill>
                        </a:rPr>
                        <a:t>+  3</a:t>
                      </a:r>
                      <a:endParaRPr lang="pl-PL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Razem</a:t>
                      </a:r>
                      <a:endParaRPr lang="pl-PL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>
                          <a:solidFill>
                            <a:schemeClr val="tx1"/>
                          </a:solidFill>
                        </a:rPr>
                        <a:t>1 797</a:t>
                      </a:r>
                    </a:p>
                    <a:p>
                      <a:pPr algn="ctr"/>
                      <a:endParaRPr lang="pl-PL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>
                          <a:solidFill>
                            <a:schemeClr val="tx1"/>
                          </a:solidFill>
                        </a:rPr>
                        <a:t>1 859</a:t>
                      </a:r>
                      <a:endParaRPr lang="pl-PL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 smtClean="0">
                          <a:solidFill>
                            <a:schemeClr val="tx1"/>
                          </a:solidFill>
                        </a:rPr>
                        <a:t>+ 62</a:t>
                      </a:r>
                      <a:endParaRPr lang="pl-PL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pl-PL" dirty="0" smtClean="0"/>
              <a:t>Liczba czytelników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489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pl-PL" dirty="0" smtClean="0"/>
              <a:t>Wypożyczone książki - porównanie</a:t>
            </a:r>
            <a:endParaRPr lang="en-US" dirty="0"/>
          </a:p>
        </p:txBody>
      </p:sp>
      <p:graphicFrame>
        <p:nvGraphicFramePr>
          <p:cNvPr id="7" name="Symbol zastępczy zawartości 6"/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394674891"/>
              </p:ext>
            </p:extLst>
          </p:nvPr>
        </p:nvGraphicFramePr>
        <p:xfrm>
          <a:off x="406400" y="1808163"/>
          <a:ext cx="8496300" cy="218495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1240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2407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2407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2407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Wypożyczenia w 2017 r.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Wypożyczenia w 2018 r.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Wzrost/spadek</a:t>
                      </a:r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Nieporęt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25 256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25</a:t>
                      </a:r>
                      <a:r>
                        <a:rPr lang="pl-PL" baseline="0" dirty="0" smtClean="0"/>
                        <a:t> 379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 smtClean="0"/>
                        <a:t>+   123</a:t>
                      </a:r>
                      <a:endParaRPr lang="pl-PL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Kąty Węgierskie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 3 141 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  3 125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baseline="0" dirty="0" smtClean="0"/>
                        <a:t>-    16</a:t>
                      </a:r>
                      <a:endParaRPr lang="pl-PL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Zegrze Płd.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 6 908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  7 801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 smtClean="0"/>
                        <a:t>+   893</a:t>
                      </a:r>
                      <a:endParaRPr lang="pl-PL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32355">
                <a:tc>
                  <a:txBody>
                    <a:bodyPr/>
                    <a:lstStyle/>
                    <a:p>
                      <a:r>
                        <a:rPr lang="pl-PL" dirty="0" smtClean="0"/>
                        <a:t>Razem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35 305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36 305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 smtClean="0"/>
                        <a:t>+ 1 000</a:t>
                      </a:r>
                      <a:endParaRPr lang="pl-PL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720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pl-PL" dirty="0" smtClean="0"/>
              <a:t>Odwiedziny w wypożyczalniach – 2018 r.</a:t>
            </a:r>
            <a:endParaRPr lang="en-US" dirty="0"/>
          </a:p>
        </p:txBody>
      </p:sp>
      <p:graphicFrame>
        <p:nvGraphicFramePr>
          <p:cNvPr id="7" name="Symbol zastępczy zawartości 6"/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3048248440"/>
              </p:ext>
            </p:extLst>
          </p:nvPr>
        </p:nvGraphicFramePr>
        <p:xfrm>
          <a:off x="2195736" y="1635646"/>
          <a:ext cx="4800532" cy="214333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40026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0026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32741"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1566">
                <a:tc>
                  <a:txBody>
                    <a:bodyPr/>
                    <a:lstStyle/>
                    <a:p>
                      <a:r>
                        <a:rPr lang="pl-PL" dirty="0" smtClean="0"/>
                        <a:t>Nieporęt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14 173</a:t>
                      </a:r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1566">
                <a:tc>
                  <a:txBody>
                    <a:bodyPr/>
                    <a:lstStyle/>
                    <a:p>
                      <a:r>
                        <a:rPr lang="pl-PL" dirty="0" smtClean="0"/>
                        <a:t>Kąty Węgierskie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 2 525</a:t>
                      </a:r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61566">
                <a:tc>
                  <a:txBody>
                    <a:bodyPr/>
                    <a:lstStyle/>
                    <a:p>
                      <a:r>
                        <a:rPr lang="pl-PL" dirty="0" smtClean="0"/>
                        <a:t>Zegrze Płd.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 3 398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13312">
                <a:tc>
                  <a:txBody>
                    <a:bodyPr/>
                    <a:lstStyle/>
                    <a:p>
                      <a:r>
                        <a:rPr lang="pl-PL" dirty="0" smtClean="0"/>
                        <a:t>Razem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20 096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1996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3417</TotalTime>
  <Words>786</Words>
  <Application>Microsoft Office PowerPoint</Application>
  <PresentationFormat>Pokaz na ekranie (16:9)</PresentationFormat>
  <Paragraphs>207</Paragraphs>
  <Slides>35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2</vt:i4>
      </vt:variant>
      <vt:variant>
        <vt:lpstr>Tytuły slajdów</vt:lpstr>
      </vt:variant>
      <vt:variant>
        <vt:i4>35</vt:i4>
      </vt:variant>
    </vt:vector>
  </HeadingPairs>
  <TitlesOfParts>
    <vt:vector size="37" baseType="lpstr">
      <vt:lpstr>Office Theme</vt:lpstr>
      <vt:lpstr>Custom Design</vt:lpstr>
      <vt:lpstr>Prezentacja programu PowerPoint</vt:lpstr>
      <vt:lpstr> Struktura organizacyjna Biblioteki</vt:lpstr>
      <vt:lpstr> Księgozbiory Biblioteki</vt:lpstr>
      <vt:lpstr> Księgozbiory pozyskane w 2018 r.</vt:lpstr>
      <vt:lpstr> Audiobooki w Bibliotece</vt:lpstr>
      <vt:lpstr> Wydatki na zbiory biblioteczne</vt:lpstr>
      <vt:lpstr> Liczba czytelników</vt:lpstr>
      <vt:lpstr> Wypożyczone książki - porównanie</vt:lpstr>
      <vt:lpstr> Odwiedziny w wypożyczalniach – 2018 r.</vt:lpstr>
      <vt:lpstr>Propozycje literatury dla dzieci</vt:lpstr>
      <vt:lpstr>Propozycje literatury dla dorosłych</vt:lpstr>
      <vt:lpstr> Spotkanie autorskie z M. Gutowską-Adamczyk</vt:lpstr>
      <vt:lpstr> Książka niespodzianka</vt:lpstr>
      <vt:lpstr>Prezentacja nowości na blogu</vt:lpstr>
      <vt:lpstr>Facebook Biblioteki</vt:lpstr>
      <vt:lpstr>Facebook Biblioteki</vt:lpstr>
      <vt:lpstr> Facebook biblioteczny</vt:lpstr>
      <vt:lpstr>Facebook Biblioteki</vt:lpstr>
      <vt:lpstr>Facebook Biblioteki</vt:lpstr>
      <vt:lpstr>Prowadzimy Instagram</vt:lpstr>
      <vt:lpstr>Recenzje bibliotekarzy</vt:lpstr>
      <vt:lpstr>Dzieci z przedszkola „Jodłowy Zakątek”</vt:lpstr>
      <vt:lpstr> Zajęcia w Kątach Węgierskich</vt:lpstr>
      <vt:lpstr> Filia w Kątach Węgierskich</vt:lpstr>
      <vt:lpstr> Filia w Zegrzu Południowym</vt:lpstr>
      <vt:lpstr> Biblioteki publiczne – nasze działania</vt:lpstr>
      <vt:lpstr>Oferta Biblioteki Publicznej</vt:lpstr>
      <vt:lpstr>Automatyzacja wypożyczeń</vt:lpstr>
      <vt:lpstr>Udogodnienia dla czytelników:  sms-y  i maile</vt:lpstr>
      <vt:lpstr> Ciasnota w Bibliotece</vt:lpstr>
      <vt:lpstr> Potrzeba pomieszczenia dla dzieci</vt:lpstr>
      <vt:lpstr> Koszalińska Biblioteka Publiczna</vt:lpstr>
      <vt:lpstr> Biblioteka Publiczna w Gdyni</vt:lpstr>
      <vt:lpstr> Najpiękniejsza Biblioteka świata w Rumi</vt:lpstr>
      <vt:lpstr> Biblioteki i dobre samopoczucie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eSesja</cp:lastModifiedBy>
  <cp:revision>232</cp:revision>
  <dcterms:created xsi:type="dcterms:W3CDTF">2014-04-01T16:27:38Z</dcterms:created>
  <dcterms:modified xsi:type="dcterms:W3CDTF">2019-06-18T10:31:34Z</dcterms:modified>
</cp:coreProperties>
</file>