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32"/>
  </p:notesMasterIdLst>
  <p:sldIdLst>
    <p:sldId id="256" r:id="rId2"/>
    <p:sldId id="324" r:id="rId3"/>
    <p:sldId id="331" r:id="rId4"/>
    <p:sldId id="325" r:id="rId5"/>
    <p:sldId id="321" r:id="rId6"/>
    <p:sldId id="322" r:id="rId7"/>
    <p:sldId id="323" r:id="rId8"/>
    <p:sldId id="326" r:id="rId9"/>
    <p:sldId id="292" r:id="rId10"/>
    <p:sldId id="290" r:id="rId11"/>
    <p:sldId id="327" r:id="rId12"/>
    <p:sldId id="328" r:id="rId13"/>
    <p:sldId id="329" r:id="rId14"/>
    <p:sldId id="281" r:id="rId15"/>
    <p:sldId id="261" r:id="rId16"/>
    <p:sldId id="314" r:id="rId17"/>
    <p:sldId id="291" r:id="rId18"/>
    <p:sldId id="334" r:id="rId19"/>
    <p:sldId id="330" r:id="rId20"/>
    <p:sldId id="263" r:id="rId21"/>
    <p:sldId id="264" r:id="rId22"/>
    <p:sldId id="273" r:id="rId23"/>
    <p:sldId id="267" r:id="rId24"/>
    <p:sldId id="332" r:id="rId25"/>
    <p:sldId id="320" r:id="rId26"/>
    <p:sldId id="274" r:id="rId27"/>
    <p:sldId id="271" r:id="rId28"/>
    <p:sldId id="317" r:id="rId29"/>
    <p:sldId id="294" r:id="rId30"/>
    <p:sldId id="316" r:id="rId31"/>
  </p:sldIdLst>
  <p:sldSz cx="9144000" cy="6858000" type="screen4x3"/>
  <p:notesSz cx="6797675" cy="9928225"/>
  <p:defaultTextStyle>
    <a:defPPr>
      <a:defRPr lang="en-GB"/>
    </a:defPPr>
    <a:lvl1pPr algn="l" defTabSz="448945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1pPr>
    <a:lvl2pPr marL="742950" indent="-285750" algn="l" defTabSz="448945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2pPr>
    <a:lvl3pPr marL="1143000" indent="-228600" algn="l" defTabSz="448945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3pPr>
    <a:lvl4pPr marL="1600200" indent="-228600" algn="l" defTabSz="448945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4pPr>
    <a:lvl5pPr marL="2057400" indent="-228600" algn="l" defTabSz="448945" rtl="0" fontAlgn="base">
      <a:spcBef>
        <a:spcPct val="0"/>
      </a:spcBef>
      <a:spcAft>
        <a:spcPct val="0"/>
      </a:spcAft>
      <a:buFont typeface="Arial" panose="020B0604020202020204" pitchFamily="34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43">
          <p15:clr>
            <a:srgbClr val="A4A3A4"/>
          </p15:clr>
        </p15:guide>
        <p15:guide id="2" pos="29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8000"/>
    <a:srgbClr val="3366CC"/>
    <a:srgbClr val="F88A10"/>
    <a:srgbClr val="FF33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9" autoAdjust="0"/>
    <p:restoredTop sz="98611" autoAdjust="0"/>
  </p:normalViewPr>
  <p:slideViewPr>
    <p:cSldViewPr>
      <p:cViewPr varScale="1">
        <p:scale>
          <a:sx n="110" d="100"/>
          <a:sy n="110" d="100"/>
        </p:scale>
        <p:origin x="1788" y="108"/>
      </p:cViewPr>
      <p:guideLst>
        <p:guide orient="horz" pos="2143"/>
        <p:guide pos="2924"/>
      </p:guideLst>
    </p:cSldViewPr>
  </p:slideViewPr>
  <p:outlineViewPr>
    <p:cViewPr varScale="1">
      <p:scale>
        <a:sx n="170" d="200"/>
        <a:sy n="170" d="200"/>
      </p:scale>
      <p:origin x="0" y="70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wykresy_Heni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wykresy_Heni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738407699037607E-2"/>
          <c:y val="1.4260230006068204E-2"/>
          <c:w val="0.97145734908136383"/>
          <c:h val="0.8171035027306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'udział w budżecie gminy'!$B$5</c:f>
              <c:strCache>
                <c:ptCount val="1"/>
                <c:pt idx="0">
                  <c:v>Gmina</c:v>
                </c:pt>
              </c:strCache>
            </c:strRef>
          </c:tx>
          <c:spPr>
            <a:solidFill>
              <a:srgbClr val="F75231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8.82079851439183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90-4B49-B85A-F7F3CFD68212}"/>
                </c:ext>
              </c:extLst>
            </c:dLbl>
            <c:dLbl>
              <c:idx val="1"/>
              <c:layout>
                <c:manualLayout>
                  <c:x val="2.7777777777778308E-3"/>
                  <c:y val="8.82079851439183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90-4B49-B85A-F7F3CFD68212}"/>
                </c:ext>
              </c:extLst>
            </c:dLbl>
            <c:dLbl>
              <c:idx val="2"/>
              <c:layout>
                <c:manualLayout>
                  <c:x val="0"/>
                  <c:y val="7.42804085422470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90-4B49-B85A-F7F3CFD682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'udział w budżecie gminy'!$A$6:$A$8</c:f>
              <c:strCache>
                <c:ptCount val="3"/>
                <c:pt idx="0">
                  <c:v>Wydatki ogółem</c:v>
                </c:pt>
                <c:pt idx="1">
                  <c:v>Wydatki bieżące</c:v>
                </c:pt>
                <c:pt idx="2">
                  <c:v>Wydatki majątkowe</c:v>
                </c:pt>
              </c:strCache>
            </c:strRef>
          </c:cat>
          <c:val>
            <c:numRef>
              <c:f>'udział w budżecie gminy'!$B$6:$B$8</c:f>
              <c:numCache>
                <c:formatCode>#,##0</c:formatCode>
                <c:ptCount val="3"/>
                <c:pt idx="0">
                  <c:v>100126</c:v>
                </c:pt>
                <c:pt idx="1">
                  <c:v>72630</c:v>
                </c:pt>
                <c:pt idx="2">
                  <c:v>27496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90-4B49-B85A-F7F3CFD68212}"/>
            </c:ext>
          </c:extLst>
        </c:ser>
        <c:ser>
          <c:idx val="1"/>
          <c:order val="1"/>
          <c:tx>
            <c:strRef>
              <c:f>'udział w budżecie gminy'!$C$5</c:f>
              <c:strCache>
                <c:ptCount val="1"/>
                <c:pt idx="0">
                  <c:v>Oświata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7.42804085422470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C90-4B49-B85A-F7F3CFD68212}"/>
                </c:ext>
              </c:extLst>
            </c:dLbl>
            <c:dLbl>
              <c:idx val="1"/>
              <c:layout>
                <c:manualLayout>
                  <c:x val="2.7777777777777805E-3"/>
                  <c:y val="7.42804085422470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90-4B49-B85A-F7F3CFD68212}"/>
                </c:ext>
              </c:extLst>
            </c:dLbl>
            <c:dLbl>
              <c:idx val="2"/>
              <c:layout>
                <c:manualLayout>
                  <c:x val="8.3333333333333419E-3"/>
                  <c:y val="3.249767873723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C90-4B49-B85A-F7F3CFD682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'udział w budżecie gminy'!$A$6:$A$8</c:f>
              <c:strCache>
                <c:ptCount val="3"/>
                <c:pt idx="0">
                  <c:v>Wydatki ogółem</c:v>
                </c:pt>
                <c:pt idx="1">
                  <c:v>Wydatki bieżące</c:v>
                </c:pt>
                <c:pt idx="2">
                  <c:v>Wydatki majątkowe</c:v>
                </c:pt>
              </c:strCache>
            </c:strRef>
          </c:cat>
          <c:val>
            <c:numRef>
              <c:f>'udział w budżecie gminy'!$C$6:$C$8</c:f>
              <c:numCache>
                <c:formatCode>#,##0</c:formatCode>
                <c:ptCount val="3"/>
                <c:pt idx="0">
                  <c:v>34327</c:v>
                </c:pt>
                <c:pt idx="1">
                  <c:v>29191</c:v>
                </c:pt>
                <c:pt idx="2">
                  <c:v>5136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C90-4B49-B85A-F7F3CFD682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7907840"/>
        <c:axId val="57926016"/>
      </c:barChart>
      <c:catAx>
        <c:axId val="57907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7926016"/>
        <c:crosses val="autoZero"/>
        <c:auto val="1"/>
        <c:lblAlgn val="ctr"/>
        <c:lblOffset val="100"/>
        <c:noMultiLvlLbl val="0"/>
      </c:catAx>
      <c:valAx>
        <c:axId val="57926016"/>
        <c:scaling>
          <c:orientation val="minMax"/>
        </c:scaling>
        <c:delete val="1"/>
        <c:axPos val="l"/>
        <c:majorGridlines/>
        <c:numFmt formatCode="#,##0" sourceLinked="1"/>
        <c:majorTickMark val="out"/>
        <c:minorTickMark val="none"/>
        <c:tickLblPos val="none"/>
        <c:crossAx val="57907840"/>
        <c:crosses val="autoZero"/>
        <c:crossBetween val="between"/>
      </c:valAx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.30833396064038204"/>
          <c:y val="7.1942446043165506E-2"/>
          <c:w val="0.55625113169582507"/>
          <c:h val="7.9136690647482022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C000"/>
    </a:solidFill>
  </c:spPr>
  <c:txPr>
    <a:bodyPr/>
    <a:lstStyle/>
    <a:p>
      <a:pPr>
        <a:defRPr lang="en-US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5462668816040069E-17"/>
                  <c:y val="1.38888888888889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4F-4550-921B-EE87EDF04B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'finansowanie wyd bież 2012'!$B$69:$B$71</c:f>
              <c:strCache>
                <c:ptCount val="3"/>
                <c:pt idx="0">
                  <c:v>wynagrodzenia</c:v>
                </c:pt>
                <c:pt idx="1">
                  <c:v>wydatki statutowe</c:v>
                </c:pt>
                <c:pt idx="2">
                  <c:v>świadczenia na rzecz osób fizycznych</c:v>
                </c:pt>
              </c:strCache>
            </c:strRef>
          </c:cat>
          <c:val>
            <c:numRef>
              <c:f>'finansowanie wyd bież 2012'!$C$69:$C$71</c:f>
              <c:numCache>
                <c:formatCode>0.0%</c:formatCode>
                <c:ptCount val="3"/>
                <c:pt idx="0">
                  <c:v>0.77300000000000002</c:v>
                </c:pt>
                <c:pt idx="1">
                  <c:v>0.193</c:v>
                </c:pt>
                <c:pt idx="2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4F-4550-921B-EE87EDF04B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6933760"/>
        <c:axId val="56945280"/>
      </c:barChart>
      <c:catAx>
        <c:axId val="56933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945280"/>
        <c:crosses val="autoZero"/>
        <c:auto val="1"/>
        <c:lblAlgn val="ctr"/>
        <c:lblOffset val="100"/>
        <c:noMultiLvlLbl val="0"/>
      </c:catAx>
      <c:valAx>
        <c:axId val="56945280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93376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gradFill flip="none" rotWithShape="1">
      <a:gsLst>
        <a:gs pos="0">
          <a:srgbClr val="FFFFFF"/>
        </a:gs>
        <a:gs pos="0">
          <a:srgbClr val="FFFFFF"/>
        </a:gs>
        <a:gs pos="0">
          <a:srgbClr val="FFFFFF"/>
        </a:gs>
        <a:gs pos="7001">
          <a:srgbClr val="E6E6E6"/>
        </a:gs>
        <a:gs pos="32001">
          <a:srgbClr val="7D8496"/>
        </a:gs>
        <a:gs pos="47000">
          <a:srgbClr val="E6E6E6"/>
        </a:gs>
        <a:gs pos="85001">
          <a:srgbClr val="7D8496"/>
        </a:gs>
        <a:gs pos="100000">
          <a:srgbClr val="E6E6E6"/>
        </a:gs>
      </a:gsLst>
      <a:lin ang="2700000" scaled="1"/>
      <a:tileRect/>
    </a:gradFill>
  </c:spPr>
  <c:txPr>
    <a:bodyPr/>
    <a:lstStyle/>
    <a:p>
      <a:pPr>
        <a:defRPr lang="en-US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B158B"/>
              </a:solidFill>
            </c:spPr>
            <c:extLst>
              <c:ext xmlns:c16="http://schemas.microsoft.com/office/drawing/2014/chart" uri="{C3380CC4-5D6E-409C-BE32-E72D297353CC}">
                <c16:uniqueId val="{00000000-8DE1-4942-A105-96A4C503B986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8DE1-4942-A105-96A4C503B986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2-8DE1-4942-A105-96A4C503B986}"/>
              </c:ext>
            </c:extLst>
          </c:dPt>
          <c:dLbls>
            <c:dLbl>
              <c:idx val="0"/>
              <c:layout>
                <c:manualLayout>
                  <c:x val="-0.2273259486631968"/>
                  <c:y val="-5.2098793406219923E-2"/>
                </c:manualLayout>
              </c:layout>
              <c:tx>
                <c:rich>
                  <a:bodyPr/>
                  <a:lstStyle/>
                  <a:p>
                    <a:r>
                      <a:rPr lang="pl-PL" sz="1200" b="1"/>
                      <a:t>15 785 tys.zł</a:t>
                    </a:r>
                    <a:br>
                      <a:rPr lang="pl-PL" sz="1200" b="1"/>
                    </a:br>
                    <a:r>
                      <a:rPr lang="pl-PL" sz="1200" b="1"/>
                      <a:t>54,1%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E1-4942-A105-96A4C503B986}"/>
                </c:ext>
              </c:extLst>
            </c:dLbl>
            <c:dLbl>
              <c:idx val="1"/>
              <c:layout>
                <c:manualLayout>
                  <c:x val="0.15554352580927408"/>
                  <c:y val="5.0719962088072314E-2"/>
                </c:manualLayout>
              </c:layout>
              <c:tx>
                <c:rich>
                  <a:bodyPr/>
                  <a:lstStyle/>
                  <a:p>
                    <a:r>
                      <a:rPr lang="pl-PL" sz="1200" b="1"/>
                      <a:t>12 405 </a:t>
                    </a:r>
                    <a:r>
                      <a:rPr lang="pl-PL" sz="1200" b="1" baseline="0"/>
                      <a:t>tys.zł</a:t>
                    </a:r>
                    <a:br>
                      <a:rPr lang="pl-PL" sz="1200" b="1" baseline="0"/>
                    </a:br>
                    <a:r>
                      <a:rPr lang="pl-PL" sz="1200" b="1"/>
                      <a:t>42,5%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E1-4942-A105-96A4C503B98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200" b="1"/>
                      <a:t>934 tys.zł</a:t>
                    </a:r>
                    <a:br>
                      <a:rPr lang="en-US" sz="1200" b="1"/>
                    </a:br>
                    <a:r>
                      <a:rPr lang="en-US" sz="1200" b="1"/>
                      <a:t>3,2%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E1-4942-A105-96A4C503B986}"/>
                </c:ext>
              </c:extLst>
            </c:dLbl>
            <c:dLbl>
              <c:idx val="3"/>
              <c:layout>
                <c:manualLayout>
                  <c:x val="6.1420214422349774E-2"/>
                  <c:y val="1.86332823504975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67</a:t>
                    </a:r>
                    <a:r>
                      <a:rPr lang="en-US" baseline="0"/>
                      <a:t> tys. zł</a:t>
                    </a:r>
                  </a:p>
                  <a:p>
                    <a:r>
                      <a:rPr lang="en-US"/>
                      <a:t>0,2%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E1-4942-A105-96A4C503B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'finansowanie wydatków bieżących'!$B$19:$B$22</c:f>
              <c:strCache>
                <c:ptCount val="4"/>
                <c:pt idx="0">
                  <c:v>subwencja</c:v>
                </c:pt>
                <c:pt idx="1">
                  <c:v>środki własne</c:v>
                </c:pt>
                <c:pt idx="2">
                  <c:v>dotacje</c:v>
                </c:pt>
                <c:pt idx="3">
                  <c:v>UE</c:v>
                </c:pt>
              </c:strCache>
            </c:strRef>
          </c:cat>
          <c:val>
            <c:numRef>
              <c:f>'finansowanie wydatków bieżących'!$C$19:$C$22</c:f>
              <c:numCache>
                <c:formatCode>0.0%</c:formatCode>
                <c:ptCount val="4"/>
                <c:pt idx="0">
                  <c:v>0.54074886095029295</c:v>
                </c:pt>
                <c:pt idx="1">
                  <c:v>0.42495974786749341</c:v>
                </c:pt>
                <c:pt idx="2">
                  <c:v>3.1996163200986603E-2</c:v>
                </c:pt>
                <c:pt idx="3">
                  <c:v>2.2952279812270904E-3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E1-4942-A105-96A4C503B986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  <c:showLeaderLines val="1"/>
        </c:dLbls>
        <c:firstSliceAng val="15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500153105861849"/>
          <c:y val="0.63549160671462934"/>
          <c:w val="0.29166710411198599"/>
          <c:h val="0.2589928057553960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5E9EFF"/>
        </a:gs>
        <a:gs pos="39999">
          <a:srgbClr val="85C2FF"/>
        </a:gs>
        <a:gs pos="70000">
          <a:srgbClr val="C4D6EB"/>
        </a:gs>
        <a:gs pos="100000">
          <a:srgbClr val="FFEBFA"/>
        </a:gs>
      </a:gsLst>
      <a:lin ang="2700000" scaled="0"/>
      <a:tileRect/>
    </a:gradFill>
  </c:spPr>
  <c:txPr>
    <a:bodyPr/>
    <a:lstStyle/>
    <a:p>
      <a:pPr>
        <a:defRPr lang="en-US"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7" name="AutoShape 8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8" name="AutoShape 9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59" name="AutoShape 10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0" name="AutoShape 11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1" name="AutoShape 12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2" name="AutoShape 13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3" name="AutoShape 14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4" name="AutoShape 15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5" name="AutoShape 16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6" name="Text Box 17"/>
          <p:cNvSpPr txBox="1">
            <a:spLocks noChangeArrowheads="1"/>
          </p:cNvSpPr>
          <p:nvPr/>
        </p:nvSpPr>
        <p:spPr bwMode="auto">
          <a:xfrm>
            <a:off x="0" y="1"/>
            <a:ext cx="2928777" cy="500543"/>
          </a:xfrm>
          <a:prstGeom prst="rect">
            <a:avLst/>
          </a:prstGeom>
          <a:noFill/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7" name="Text Box 18"/>
          <p:cNvSpPr txBox="1">
            <a:spLocks noChangeArrowheads="1"/>
          </p:cNvSpPr>
          <p:nvPr/>
        </p:nvSpPr>
        <p:spPr bwMode="auto">
          <a:xfrm>
            <a:off x="3852718" y="1"/>
            <a:ext cx="2927158" cy="500543"/>
          </a:xfrm>
          <a:prstGeom prst="rect">
            <a:avLst/>
          </a:prstGeom>
          <a:noFill/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68" name="Rectangle 19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920750" y="744538"/>
            <a:ext cx="4929188" cy="36972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</p:sp>
      <p:sp>
        <p:nvSpPr>
          <p:cNvPr id="2069" name="Rectangle 20"/>
          <p:cNvSpPr>
            <a:spLocks noGrp="1" noChangeArrowheads="1"/>
          </p:cNvSpPr>
          <p:nvPr>
            <p:ph type="body" idx="9"/>
          </p:nvPr>
        </p:nvSpPr>
        <p:spPr bwMode="auto">
          <a:xfrm>
            <a:off x="906141" y="4716225"/>
            <a:ext cx="4959504" cy="4441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0747" tIns="47188" rIns="90747" bIns="47188" numCol="1" anchor="t" anchorCtr="0" compatLnSpc="1"/>
          <a:lstStyle/>
          <a:p>
            <a:pPr lvl="0"/>
            <a:endParaRPr lang="pl-PL" altLang="pl-PL"/>
          </a:p>
        </p:txBody>
      </p:sp>
      <p:sp>
        <p:nvSpPr>
          <p:cNvPr id="2070" name="Text Box 21"/>
          <p:cNvSpPr txBox="1">
            <a:spLocks noChangeArrowheads="1"/>
          </p:cNvSpPr>
          <p:nvPr/>
        </p:nvSpPr>
        <p:spPr bwMode="auto">
          <a:xfrm>
            <a:off x="0" y="9411793"/>
            <a:ext cx="2928777" cy="498954"/>
          </a:xfrm>
          <a:prstGeom prst="rect">
            <a:avLst/>
          </a:prstGeom>
          <a:noFill/>
          <a:ln>
            <a:noFill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/>
          </p:nvPr>
        </p:nvSpPr>
        <p:spPr bwMode="auto">
          <a:xfrm>
            <a:off x="3852717" y="9432449"/>
            <a:ext cx="2919068" cy="470351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90747" tIns="47188" rIns="90747" bIns="47188" numCol="1" anchor="b" anchorCtr="0" compatLnSpc="1"/>
          <a:lstStyle>
            <a:lvl1pPr algn="r">
              <a:buFont typeface="Times New Roman" panose="02020603050405020304" pitchFamily="18" charset="0"/>
              <a:buChar char="•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fld id="{12874616-B047-4600-9564-EFB5EAAF7F47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8945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8945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8945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8945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8945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1D59C803-C313-40BB-8371-8C5E420B5943}" type="slidenum">
              <a:rPr lang="en-GB" altLang="pl-PL"/>
              <a:pPr>
                <a:buSzPct val="100000"/>
              </a:pPr>
              <a:t>1</a:t>
            </a:fld>
            <a:endParaRPr lang="en-GB" altLang="pl-PL"/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CE396A60-7BD1-446E-BF1A-D5E341C6AF9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6F13B10B-3C72-4DD1-AC20-3E902EF84B6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844621CE-645D-4B98-A830-502C1B610A53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410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73D89437-4135-4BD2-A046-287B098FAFEA}" type="slidenum">
              <a:rPr lang="en-GB" altLang="pl-PL"/>
              <a:pPr>
                <a:buSzPct val="100000"/>
              </a:pPr>
              <a:t>12</a:t>
            </a:fld>
            <a:endParaRPr lang="en-GB" altLang="pl-PL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D2BE76E-0EFB-478A-AA70-B8FD5BB212FA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4340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7B6CD01-8412-424E-9342-FEEF64676763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12ACE65B-8A55-4A0F-9FDA-384358CD0B5C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1434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056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61E7461D-A968-4ECC-8E46-5CB576DFE729}" type="slidenum">
              <a:rPr lang="en-GB" altLang="pl-PL"/>
              <a:pPr>
                <a:buSzPct val="100000"/>
              </a:pPr>
              <a:t>13</a:t>
            </a:fld>
            <a:endParaRPr lang="en-GB" altLang="pl-PL"/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3E621BC-F828-4A3F-BAE5-5BAD8DB9A8D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6388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9B18A22C-1E26-409F-8C50-F0A0A795E7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CA35DFDE-A912-433D-9E78-BBE57522B32A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163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1389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8EBC853D-0969-4C5B-8584-680FE645B8CE}" type="slidenum">
              <a:rPr lang="en-GB" altLang="pl-PL"/>
              <a:pPr>
                <a:buSzPct val="100000"/>
              </a:pPr>
              <a:t>14</a:t>
            </a:fld>
            <a:endParaRPr lang="en-GB" altLang="pl-PL"/>
          </a:p>
        </p:txBody>
      </p:sp>
      <p:sp>
        <p:nvSpPr>
          <p:cNvPr id="18435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AB352CC6-A04A-4426-A4BB-3AD7D1402497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3420E445-477F-4DDD-86A4-3A7E6B3551B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8437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95040C8B-EB79-4771-B8E3-B63F0F45C008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8438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1843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pPr algn="ctr"/>
            <a:endParaRPr lang="pl-PL" alt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C130F0C1-C277-4B47-BB4A-98988AADF5F7}" type="slidenum">
              <a:rPr lang="en-GB" altLang="pl-PL"/>
              <a:pPr>
                <a:buSzPct val="100000"/>
              </a:pPr>
              <a:t>15</a:t>
            </a:fld>
            <a:endParaRPr lang="en-GB" altLang="pl-PL"/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3B8EAF7-2512-45EB-98AE-728BC22F3E4F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048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7ADF594-A7CF-4BE9-B086-8CD623F66B9F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9E6D7E0F-B64D-46B4-92F1-3CF76F02766A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048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048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5A4B0C3-4813-4BC1-B91F-93487CCE92BA}" type="slidenum">
              <a:rPr lang="en-GB" altLang="pl-PL"/>
              <a:pPr/>
              <a:t>16</a:t>
            </a:fld>
            <a:endParaRPr lang="en-GB" altLang="pl-PL"/>
          </a:p>
        </p:txBody>
      </p:sp>
      <p:sp>
        <p:nvSpPr>
          <p:cNvPr id="22531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E75BAA22-BC48-4DE1-A785-4C5B641F6701}" type="slidenum">
              <a:rPr lang="en-GB" altLang="pl-PL" sz="1200">
                <a:solidFill>
                  <a:srgbClr val="000000"/>
                </a:solidFill>
              </a:rPr>
              <a:pPr algn="r"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2532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CC4E80BB-C4CE-4A76-963F-C2662BA9F914}" type="slidenum">
              <a:rPr lang="en-GB" altLang="pl-PL" sz="1200">
                <a:solidFill>
                  <a:srgbClr val="000000"/>
                </a:solidFill>
              </a:rPr>
              <a:pPr algn="r"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2533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3288B69-52E3-4D5D-B997-FD8A686D9B31}" type="slidenum">
              <a:rPr lang="en-GB" altLang="pl-PL" sz="1200">
                <a:solidFill>
                  <a:srgbClr val="000000"/>
                </a:solidFill>
              </a:rPr>
              <a:pPr algn="r"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2534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</a:pPr>
            <a:endParaRPr lang="pl-PL" altLang="pl-PL"/>
          </a:p>
        </p:txBody>
      </p:sp>
      <p:sp>
        <p:nvSpPr>
          <p:cNvPr id="2253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609C244B-9BDE-4608-9CEB-44271FE35AA6}" type="slidenum">
              <a:rPr lang="en-GB" altLang="pl-PL"/>
              <a:pPr>
                <a:buSzPct val="100000"/>
              </a:pPr>
              <a:t>17</a:t>
            </a:fld>
            <a:endParaRPr lang="en-GB" altLang="pl-PL"/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CDDD8B2A-409D-4932-84AE-ACD8802830A8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8397337-2E64-4EDA-BC70-B08676E10799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4581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DEBD3C5A-D0C2-4EC8-8DFE-83F1D5C25BBE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458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742A0FF7-560E-459E-8A20-1E1D099184E9}" type="slidenum">
              <a:rPr lang="en-GB" altLang="pl-PL"/>
              <a:pPr>
                <a:buSzPct val="100000"/>
              </a:pPr>
              <a:t>18</a:t>
            </a:fld>
            <a:endParaRPr lang="en-GB" altLang="pl-PL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03EB26FA-2B08-4327-8306-ADDEE64B5EBF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8676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04676AA-6BA8-4B54-A643-28A22395CE9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81BD1763-F26B-4385-AE7E-3A12AEA3E699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8678" name="Text Box 4"/>
          <p:cNvSpPr txBox="1">
            <a:spLocks noChangeArrowheads="1"/>
          </p:cNvSpPr>
          <p:nvPr/>
        </p:nvSpPr>
        <p:spPr bwMode="auto">
          <a:xfrm>
            <a:off x="1132676" y="745254"/>
            <a:ext cx="4517759" cy="37087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867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39572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81EE14A1-144E-4D4D-82B9-C45BDDD2026D}" type="slidenum">
              <a:rPr lang="en-GB" altLang="pl-PL"/>
              <a:pPr>
                <a:buSzPct val="100000"/>
              </a:pPr>
              <a:t>19</a:t>
            </a:fld>
            <a:endParaRPr lang="en-GB" altLang="pl-PL"/>
          </a:p>
        </p:txBody>
      </p:sp>
      <p:sp>
        <p:nvSpPr>
          <p:cNvPr id="11267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8EBA761C-C143-4D39-A6F1-D96639C1432C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19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66FE3CD1-107D-4ECC-A768-CAC136F21533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19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1269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A190E747-403E-4BF6-9ABE-B2FFC2D53683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19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1127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36874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54ADFA25-5D46-47A2-B9D7-0E8073CC2C1C}" type="slidenum">
              <a:rPr lang="en-GB" altLang="pl-PL"/>
              <a:pPr>
                <a:buSzPct val="100000"/>
              </a:pPr>
              <a:t>20</a:t>
            </a:fld>
            <a:endParaRPr lang="en-GB" altLang="pl-PL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51ABE37-702D-45C3-B245-BB9088E5AA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20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22A12DE1-E7FF-4304-812F-E523536F321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20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36A52B-0FC0-4F7F-B688-6556956317E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20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31F8221B-707C-43BA-9E83-45410AD5CEEF}" type="slidenum">
              <a:rPr lang="en-GB" altLang="pl-PL"/>
              <a:pPr>
                <a:buSzPct val="100000"/>
              </a:pPr>
              <a:t>21</a:t>
            </a:fld>
            <a:endParaRPr lang="en-GB" altLang="pl-PL"/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D455B82E-9CD9-4154-B867-9DEF91FFFE05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21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2772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CA3A1B84-F8E4-4B43-9671-FED734822CF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21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0DE4F908-A76F-42F7-BB26-431CC8717300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21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2774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277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1C0D9892-693D-4EBC-BF1F-ECB61BD4494E}" type="slidenum">
              <a:rPr lang="en-GB" altLang="pl-PL"/>
              <a:pPr>
                <a:buSzPct val="100000"/>
              </a:pPr>
              <a:t>2</a:t>
            </a:fld>
            <a:endParaRPr lang="en-GB" altLang="pl-PL"/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A10366EF-40DD-474D-96BB-5AE4367BDBB9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E2B62DD2-E02F-4DD2-B3F1-DC76B79F2912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6149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53928F60-B7EB-4F2F-A08A-B86D158D1D0F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615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750727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762246A2-2913-48C7-8FE0-B651C746E8C6}" type="slidenum">
              <a:rPr lang="en-GB" altLang="pl-PL"/>
              <a:pPr>
                <a:buSzPct val="100000"/>
              </a:pPr>
              <a:t>22</a:t>
            </a:fld>
            <a:endParaRPr lang="en-GB" altLang="pl-PL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3607A9D2-709B-424D-831B-A732C8C2230D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4820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EA4D8F84-D45C-4B88-AD9D-5DBB6929198C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4821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38EA0558-11A7-4473-96AD-7D00E33FEA96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22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4822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482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AE03DDD2-7394-4BF0-B1BE-B2E7EAEEB931}" type="slidenum">
              <a:rPr lang="en-GB" altLang="pl-PL"/>
              <a:pPr>
                <a:buSzPct val="100000"/>
              </a:pPr>
              <a:t>23</a:t>
            </a:fld>
            <a:endParaRPr lang="en-GB" altLang="pl-PL"/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40349DE-2AC9-4BB1-B344-4D7F3C71449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63058592-A8C5-453B-A1EF-C3E3F2B2E6A0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8917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8B3C3A06-0E5F-47AE-9F5F-FAFB4A6E1D4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8918" name="Text Box 4"/>
          <p:cNvSpPr txBox="1">
            <a:spLocks noChangeArrowheads="1"/>
          </p:cNvSpPr>
          <p:nvPr/>
        </p:nvSpPr>
        <p:spPr bwMode="auto">
          <a:xfrm>
            <a:off x="1132676" y="745254"/>
            <a:ext cx="4517759" cy="37087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89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AE03DDD2-7394-4BF0-B1BE-B2E7EAEEB931}" type="slidenum">
              <a:rPr lang="en-GB" altLang="pl-PL"/>
              <a:pPr>
                <a:buSzPct val="100000"/>
              </a:pPr>
              <a:t>24</a:t>
            </a:fld>
            <a:endParaRPr lang="en-GB" altLang="pl-PL"/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40349DE-2AC9-4BB1-B344-4D7F3C71449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63058592-A8C5-453B-A1EF-C3E3F2B2E6A0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8917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8B3C3A06-0E5F-47AE-9F5F-FAFB4A6E1D4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8918" name="Text Box 4"/>
          <p:cNvSpPr txBox="1">
            <a:spLocks noChangeArrowheads="1"/>
          </p:cNvSpPr>
          <p:nvPr/>
        </p:nvSpPr>
        <p:spPr bwMode="auto">
          <a:xfrm>
            <a:off x="1132676" y="745254"/>
            <a:ext cx="4517759" cy="37087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89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336729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057696B9-6427-4E3F-95B6-16A06CD9A4B7}" type="slidenum">
              <a:rPr lang="en-GB" altLang="pl-PL"/>
              <a:pPr>
                <a:buSzPct val="100000"/>
              </a:pPr>
              <a:t>25</a:t>
            </a:fld>
            <a:endParaRPr lang="en-GB" altLang="pl-PL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95883F8-6B83-4AD4-B016-317307E95860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82BC26C3-85B3-4298-B4C7-8125128249C6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003788-F3BE-4A97-8E5B-EC00A50BFE62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0966" name="Text Box 4"/>
          <p:cNvSpPr txBox="1">
            <a:spLocks noChangeArrowheads="1"/>
          </p:cNvSpPr>
          <p:nvPr/>
        </p:nvSpPr>
        <p:spPr bwMode="auto">
          <a:xfrm>
            <a:off x="1132676" y="745254"/>
            <a:ext cx="4517759" cy="37087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4096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613594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AB44CFFA-EC44-454B-8DD9-E1A02561C360}" type="slidenum">
              <a:rPr lang="en-GB" altLang="pl-PL"/>
              <a:pPr>
                <a:buSzPct val="100000"/>
              </a:pPr>
              <a:t>26</a:t>
            </a:fld>
            <a:endParaRPr lang="en-GB" altLang="pl-PL"/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593F84E3-2A6C-4234-8FDB-91E902AB6EC9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102401CC-032C-4036-9818-D3D48F8E6EDF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AA44A1EB-03DC-455F-990B-9436CDACF8F6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43014" name="Text Box 4"/>
          <p:cNvSpPr txBox="1">
            <a:spLocks noChangeArrowheads="1"/>
          </p:cNvSpPr>
          <p:nvPr/>
        </p:nvSpPr>
        <p:spPr bwMode="auto">
          <a:xfrm>
            <a:off x="1132676" y="745254"/>
            <a:ext cx="4517759" cy="37087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4301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623F21AA-324D-4EAB-A727-89D90EAA17B3}" type="slidenum">
              <a:rPr lang="en-GB" altLang="pl-PL"/>
              <a:pPr>
                <a:buSzPct val="100000"/>
              </a:pPr>
              <a:t>27</a:t>
            </a:fld>
            <a:endParaRPr lang="en-GB" altLang="pl-PL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267DB33-0C8C-499C-8EF0-DA80AC8936A9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A649BE4-30A3-4818-B3A7-F310550C8922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B7D149F-0BE1-41E7-B3D5-28DC2A5F464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5120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20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61E7461D-A968-4ECC-8E46-5CB576DFE729}" type="slidenum">
              <a:rPr lang="en-GB" altLang="pl-PL"/>
              <a:pPr>
                <a:buSzPct val="100000"/>
              </a:pPr>
              <a:t>28</a:t>
            </a:fld>
            <a:endParaRPr lang="en-GB" altLang="pl-PL"/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3E621BC-F828-4A3F-BAE5-5BAD8DB9A8D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6388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9B18A22C-1E26-409F-8C50-F0A0A795E7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CA35DFDE-A912-433D-9E78-BBE57522B32A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163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742A0FF7-560E-459E-8A20-1E1D099184E9}" type="slidenum">
              <a:rPr lang="en-GB" altLang="pl-PL"/>
              <a:pPr>
                <a:buSzPct val="100000"/>
              </a:pPr>
              <a:t>29</a:t>
            </a:fld>
            <a:endParaRPr lang="en-GB" altLang="pl-PL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03EB26FA-2B08-4327-8306-ADDEE64B5EBF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29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8676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04676AA-6BA8-4B54-A643-28A22395CE9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29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81BD1763-F26B-4385-AE7E-3A12AEA3E699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29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28678" name="Text Box 4"/>
          <p:cNvSpPr txBox="1">
            <a:spLocks noChangeArrowheads="1"/>
          </p:cNvSpPr>
          <p:nvPr/>
        </p:nvSpPr>
        <p:spPr bwMode="auto">
          <a:xfrm>
            <a:off x="1132676" y="745254"/>
            <a:ext cx="4517759" cy="37087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867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623F21AA-324D-4EAB-A727-89D90EAA17B3}" type="slidenum">
              <a:rPr lang="en-GB" altLang="pl-PL"/>
              <a:pPr>
                <a:buSzPct val="100000"/>
              </a:pPr>
              <a:t>30</a:t>
            </a:fld>
            <a:endParaRPr lang="en-GB" altLang="pl-PL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267DB33-0C8C-499C-8EF0-DA80AC8936A9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30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FA649BE4-30A3-4818-B3A7-F310550C8922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30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B7D149F-0BE1-41E7-B3D5-28DC2A5F464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30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5120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20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54ADFA25-5D46-47A2-B9D7-0E8073CC2C1C}" type="slidenum">
              <a:rPr lang="en-GB" altLang="pl-PL"/>
              <a:pPr>
                <a:buSzPct val="100000"/>
              </a:pPr>
              <a:t>3</a:t>
            </a:fld>
            <a:endParaRPr lang="en-GB" altLang="pl-PL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51ABE37-702D-45C3-B245-BB9088E5AA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22A12DE1-E7FF-4304-812F-E523536F321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36A52B-0FC0-4F7F-B688-6556956317E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3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62100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54ADFA25-5D46-47A2-B9D7-0E8073CC2C1C}" type="slidenum">
              <a:rPr lang="en-GB" altLang="pl-PL"/>
              <a:pPr>
                <a:buSzPct val="100000"/>
              </a:pPr>
              <a:t>4</a:t>
            </a:fld>
            <a:endParaRPr lang="en-GB" altLang="pl-PL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51ABE37-702D-45C3-B245-BB9088E5AA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22A12DE1-E7FF-4304-812F-E523536F321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36A52B-0FC0-4F7F-B688-6556956317E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4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42570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54ADFA25-5D46-47A2-B9D7-0E8073CC2C1C}" type="slidenum">
              <a:rPr lang="en-GB" altLang="pl-PL"/>
              <a:pPr>
                <a:buSzPct val="100000"/>
              </a:pPr>
              <a:t>5</a:t>
            </a:fld>
            <a:endParaRPr lang="en-GB" altLang="pl-PL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51ABE37-702D-45C3-B245-BB9088E5AA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22A12DE1-E7FF-4304-812F-E523536F321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36A52B-0FC0-4F7F-B688-6556956317E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5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58800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54ADFA25-5D46-47A2-B9D7-0E8073CC2C1C}" type="slidenum">
              <a:rPr lang="en-GB" altLang="pl-PL"/>
              <a:pPr>
                <a:buSzPct val="100000"/>
              </a:pPr>
              <a:t>6</a:t>
            </a:fld>
            <a:endParaRPr lang="en-GB" altLang="pl-PL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51ABE37-702D-45C3-B245-BB9088E5AA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22A12DE1-E7FF-4304-812F-E523536F321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36A52B-0FC0-4F7F-B688-6556956317E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6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94875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54ADFA25-5D46-47A2-B9D7-0E8073CC2C1C}" type="slidenum">
              <a:rPr lang="en-GB" altLang="pl-PL"/>
              <a:pPr>
                <a:buSzPct val="100000"/>
              </a:pPr>
              <a:t>7</a:t>
            </a:fld>
            <a:endParaRPr lang="en-GB" altLang="pl-PL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51ABE37-702D-45C3-B245-BB9088E5AA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22A12DE1-E7FF-4304-812F-E523536F321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36A52B-0FC0-4F7F-B688-6556956317E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7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25471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54ADFA25-5D46-47A2-B9D7-0E8073CC2C1C}" type="slidenum">
              <a:rPr lang="en-GB" altLang="pl-PL"/>
              <a:pPr>
                <a:buSzPct val="100000"/>
              </a:pPr>
              <a:t>8</a:t>
            </a:fld>
            <a:endParaRPr lang="en-GB" altLang="pl-PL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52718" y="9432450"/>
            <a:ext cx="2922304" cy="473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451ABE37-702D-45C3-B245-BB9088E5AAA4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852717" y="9432450"/>
            <a:ext cx="2925540" cy="4767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22A12DE1-E7FF-4304-812F-E523536F3211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52718" y="9432449"/>
            <a:ext cx="2927158" cy="4782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747" tIns="47188" rIns="90747" bIns="47188" anchor="b"/>
          <a:lstStyle/>
          <a:p>
            <a:pPr algn="r">
              <a:buSzPct val="100000"/>
              <a:tabLst>
                <a:tab pos="0" algn="l"/>
                <a:tab pos="451391" algn="l"/>
                <a:tab pos="904062" algn="l"/>
                <a:tab pos="1357373" algn="l"/>
                <a:tab pos="1810045" algn="l"/>
                <a:tab pos="2263356" algn="l"/>
                <a:tab pos="2716027" algn="l"/>
                <a:tab pos="3169339" algn="l"/>
                <a:tab pos="3622010" algn="l"/>
                <a:tab pos="4075322" algn="l"/>
                <a:tab pos="4527993" algn="l"/>
                <a:tab pos="4981304" algn="l"/>
                <a:tab pos="5433976" algn="l"/>
                <a:tab pos="5887287" algn="l"/>
                <a:tab pos="6339958" algn="l"/>
                <a:tab pos="6793270" algn="l"/>
                <a:tab pos="7245941" algn="l"/>
                <a:tab pos="7699253" algn="l"/>
                <a:tab pos="8151924" algn="l"/>
                <a:tab pos="8605236" algn="l"/>
                <a:tab pos="9057907" algn="l"/>
              </a:tabLst>
            </a:pPr>
            <a:fld id="{7036A52B-0FC0-4F7F-B688-6556956317EB}" type="slidenum">
              <a:rPr lang="en-GB" altLang="pl-PL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51391" algn="l"/>
                  <a:tab pos="904062" algn="l"/>
                  <a:tab pos="1357373" algn="l"/>
                  <a:tab pos="1810045" algn="l"/>
                  <a:tab pos="2263356" algn="l"/>
                  <a:tab pos="2716027" algn="l"/>
                  <a:tab pos="3169339" algn="l"/>
                  <a:tab pos="3622010" algn="l"/>
                  <a:tab pos="4075322" algn="l"/>
                  <a:tab pos="4527993" algn="l"/>
                  <a:tab pos="4981304" algn="l"/>
                  <a:tab pos="5433976" algn="l"/>
                  <a:tab pos="5887287" algn="l"/>
                  <a:tab pos="6339958" algn="l"/>
                  <a:tab pos="6793270" algn="l"/>
                  <a:tab pos="7245941" algn="l"/>
                  <a:tab pos="7699253" algn="l"/>
                  <a:tab pos="8151924" algn="l"/>
                  <a:tab pos="8605236" algn="l"/>
                  <a:tab pos="9057907" algn="l"/>
                </a:tabLst>
              </a:pPr>
              <a:t>8</a:t>
            </a:fld>
            <a:endParaRPr lang="en-GB" altLang="pl-PL" sz="1200">
              <a:solidFill>
                <a:srgbClr val="000000"/>
              </a:solidFill>
            </a:endParaRP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132676" y="745253"/>
            <a:ext cx="4532323" cy="37230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lIns="92199" tIns="46099" rIns="92199" bIns="46099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06141" y="4716225"/>
            <a:ext cx="4961121" cy="4544610"/>
          </a:xfrm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40674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8194" name="Notes Placeholder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8195" name="Slide Number Placeholder 3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SzPct val="100000"/>
            </a:pPr>
            <a:fld id="{81417D4F-37D6-4E54-A857-528FC17536C3}" type="slidenum">
              <a:rPr lang="en-GB" altLang="pl-PL"/>
              <a:pPr>
                <a:buSzPct val="100000"/>
              </a:pPr>
              <a:t>9</a:t>
            </a:fld>
            <a:endParaRPr lang="en-GB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noProof="1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noProof="1"/>
              <a:t>Kliknij, aby edytować styl wzorca podtytułu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EEED96-93FF-4D89-A2F8-B8BC930A14F4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6A52AD5-71DC-4A69-B794-88F37A1CC92D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6496050" y="298450"/>
            <a:ext cx="1936750" cy="5894388"/>
          </a:xfrm>
        </p:spPr>
        <p:txBody>
          <a:bodyPr vert="eaVert"/>
          <a:lstStyle/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298450"/>
            <a:ext cx="5657850" cy="5894388"/>
          </a:xfrm>
        </p:spPr>
        <p:txBody>
          <a:bodyPr vert="eaVert"/>
          <a:lstStyle/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A9C39E9-EE2F-4672-849E-7AE547A9AC4F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75588C-C74D-4208-A2F7-D28BB9F59028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noProof="1"/>
              <a:t>Kliknij, aby edytować style wzorca tekstu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2046E93-6150-488F-8C14-CCF3E761CB6C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685800" y="1981200"/>
            <a:ext cx="3797300" cy="4211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35500" y="1981200"/>
            <a:ext cx="3797300" cy="4211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3903112-39C3-46A0-B7CB-9499D5D210F5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noProof="1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noProof="1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610108-70A0-49B9-991F-AD79CEB32DC0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 noProof="1"/>
              <a:t>Kliknij, aby edytować styl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E62900A-9163-4913-82FE-8FCBB674BA82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6B87A58-6ABD-4A8D-A02E-F97FF643791F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noProof="1"/>
              <a:t>Kliknij, aby edytować style wzorca tekstu</a:t>
            </a:r>
          </a:p>
          <a:p>
            <a:pPr lvl="1"/>
            <a:r>
              <a:rPr lang="pl-PL" noProof="1"/>
              <a:t>Drugi poziom</a:t>
            </a:r>
          </a:p>
          <a:p>
            <a:pPr lvl="2"/>
            <a:r>
              <a:rPr lang="pl-PL" noProof="1"/>
              <a:t>Trzeci poziom</a:t>
            </a:r>
          </a:p>
          <a:p>
            <a:pPr lvl="3"/>
            <a:r>
              <a:rPr lang="pl-PL" noProof="1"/>
              <a:t>Czwarty poziom</a:t>
            </a:r>
          </a:p>
          <a:p>
            <a:pPr lvl="4"/>
            <a:r>
              <a:rPr lang="pl-PL" noProof="1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noProof="1"/>
              <a:t>Kliknij, aby edytować style wzorca tekstu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43CE9F3-4E8E-4E64-B6D5-2E9BCB6BEC5B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noProof="1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noProof="1"/>
              <a:t>Kliknij, aby edytować style wzorca tekstu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75876FF-A33B-49F7-9BA5-9A4430BD77F5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D2D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98450"/>
            <a:ext cx="7747000" cy="1276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b" anchorCtr="0" compatLnSpc="1"/>
          <a:lstStyle/>
          <a:p>
            <a:pPr lvl="0"/>
            <a:r>
              <a:rPr lang="en-GB" altLang="pl-PL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685800" y="1981200"/>
            <a:ext cx="7747000" cy="42116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t" anchorCtr="0" compatLnSpc="1"/>
          <a:lstStyle/>
          <a:p>
            <a:pPr lvl="0"/>
            <a:r>
              <a:rPr lang="en-GB" altLang="pl-PL"/>
              <a:t>Kliknij, aby edytować format tekstu konspektu</a:t>
            </a:r>
          </a:p>
          <a:p>
            <a:pPr lvl="1"/>
            <a:r>
              <a:rPr lang="en-GB" altLang="pl-PL"/>
              <a:t>Drugi poziom konspektu</a:t>
            </a:r>
          </a:p>
          <a:p>
            <a:pPr lvl="2"/>
            <a:r>
              <a:rPr lang="en-GB" altLang="pl-PL"/>
              <a:t>Trzeci poziom konspektu</a:t>
            </a:r>
          </a:p>
          <a:p>
            <a:pPr lvl="3"/>
            <a:r>
              <a:rPr lang="en-GB" altLang="pl-PL"/>
              <a:t>Czwarty poziom konspektu</a:t>
            </a:r>
          </a:p>
          <a:p>
            <a:pPr lvl="4"/>
            <a:r>
              <a:rPr lang="en-GB" altLang="pl-PL"/>
              <a:t>Piąty poziom konspektu</a:t>
            </a:r>
          </a:p>
          <a:p>
            <a:pPr lvl="4"/>
            <a:r>
              <a:rPr lang="en-GB" altLang="pl-PL"/>
              <a:t>Szósty poziom konspektu</a:t>
            </a:r>
          </a:p>
          <a:p>
            <a:pPr lvl="4"/>
            <a:r>
              <a:rPr lang="en-GB" altLang="pl-PL"/>
              <a:t>Siódmy poziom konspektu</a:t>
            </a:r>
          </a:p>
          <a:p>
            <a:pPr lvl="4"/>
            <a:r>
              <a:rPr lang="en-GB" altLang="pl-PL"/>
              <a:t>Ósmy poziom konspektu</a:t>
            </a:r>
          </a:p>
          <a:p>
            <a:pPr lvl="4"/>
            <a:r>
              <a:rPr lang="en-GB" altLang="pl-PL"/>
              <a:t>Dziewiąty poziom konspektu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887538" cy="46037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78138" cy="46037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879600" cy="431800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90000" tIns="46800" rIns="90000" bIns="46800" numCol="1" anchor="t" anchorCtr="0" compatLnSpc="1"/>
          <a:lstStyle>
            <a:lvl1pPr algn="r">
              <a:spcBef>
                <a:spcPts val="875"/>
              </a:spcBef>
              <a:buFont typeface="Times New Roman" panose="02020603050405020304" pitchFamily="18" charset="0"/>
              <a:buChar char="•"/>
              <a:defRPr sz="1400">
                <a:solidFill>
                  <a:srgbClr val="578963"/>
                </a:solidFill>
              </a:defRPr>
            </a:lvl1pPr>
          </a:lstStyle>
          <a:p>
            <a:fld id="{ECD726D3-81A1-4AB3-A815-583FEADF765D}" type="slidenum">
              <a:rPr lang="en-GB" altLang="pl-PL"/>
              <a:pPr/>
              <a:t>‹#›</a:t>
            </a:fld>
            <a:endParaRPr lang="en-GB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+mj-lt"/>
          <a:ea typeface="Lucida Sans Unicode" panose="020B0602030504020204" pitchFamily="34" charset="0"/>
          <a:cs typeface="+mj-cs"/>
        </a:defRPr>
      </a:lvl1pPr>
      <a:lvl2pPr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ea typeface="Lucida Sans Unicode" panose="020B0602030504020204" pitchFamily="34" charset="0"/>
          <a:cs typeface="Lucida Sans Unicode" panose="020B0602030504020204" pitchFamily="34" charset="0"/>
        </a:defRPr>
      </a:lvl2pPr>
      <a:lvl3pPr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ea typeface="Lucida Sans Unicode" panose="020B0602030504020204" pitchFamily="34" charset="0"/>
          <a:cs typeface="Lucida Sans Unicode" panose="020B0602030504020204" pitchFamily="34" charset="0"/>
        </a:defRPr>
      </a:lvl3pPr>
      <a:lvl4pPr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ea typeface="Lucida Sans Unicode" panose="020B0602030504020204" pitchFamily="34" charset="0"/>
          <a:cs typeface="Lucida Sans Unicode" panose="020B0602030504020204" pitchFamily="34" charset="0"/>
        </a:defRPr>
      </a:lvl4pPr>
      <a:lvl5pPr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ea typeface="Lucida Sans Unicode" panose="020B0602030504020204" pitchFamily="34" charset="0"/>
          <a:cs typeface="Lucida Sans Unicode" panose="020B0602030504020204" pitchFamily="34" charset="0"/>
        </a:defRPr>
      </a:lvl5pPr>
      <a:lvl6pPr marL="2514600" indent="-228600"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cs typeface="Lucida Sans Unicode" panose="020B0602030504020204" pitchFamily="34" charset="0"/>
        </a:defRPr>
      </a:lvl6pPr>
      <a:lvl7pPr marL="2971800" indent="-228600"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cs typeface="Lucida Sans Unicode" panose="020B0602030504020204" pitchFamily="34" charset="0"/>
        </a:defRPr>
      </a:lvl7pPr>
      <a:lvl8pPr marL="3429000" indent="-228600"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cs typeface="Lucida Sans Unicode" panose="020B0602030504020204" pitchFamily="34" charset="0"/>
        </a:defRPr>
      </a:lvl8pPr>
      <a:lvl9pPr marL="3886200" indent="-228600" algn="l" defTabSz="448945" rtl="0" eaLnBrk="0" fontAlgn="base" hangingPunct="0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C2B"/>
          </a:solidFill>
          <a:latin typeface="Times New Roman" panose="02020603050405020304" pitchFamily="18" charset="0"/>
          <a:cs typeface="Lucida Sans Unicode" panose="020B0602030504020204" pitchFamily="34" charset="0"/>
        </a:defRPr>
      </a:lvl9pPr>
    </p:titleStyle>
    <p:bodyStyle>
      <a:lvl1pPr marL="342900" indent="-342900" algn="l" defTabSz="448945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buChar char="•"/>
        <a:defRPr sz="3200">
          <a:solidFill>
            <a:srgbClr val="333333"/>
          </a:solidFill>
          <a:latin typeface="+mn-lt"/>
          <a:ea typeface="Lucida Sans Unicode" panose="020B0602030504020204" pitchFamily="34" charset="0"/>
          <a:cs typeface="+mn-cs"/>
        </a:defRPr>
      </a:lvl1pPr>
      <a:lvl2pPr marL="742950" indent="-285750" algn="l" defTabSz="448945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buChar char="–"/>
        <a:defRPr sz="2800">
          <a:solidFill>
            <a:srgbClr val="333333"/>
          </a:solidFill>
          <a:latin typeface="+mn-lt"/>
          <a:ea typeface="Lucida Sans Unicode" panose="020B0602030504020204" pitchFamily="34" charset="0"/>
          <a:cs typeface="+mn-cs"/>
        </a:defRPr>
      </a:lvl2pPr>
      <a:lvl3pPr marL="1143000" indent="-228600" algn="l" defTabSz="448945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buChar char="•"/>
        <a:defRPr sz="2400">
          <a:solidFill>
            <a:srgbClr val="333333"/>
          </a:solidFill>
          <a:latin typeface="+mn-lt"/>
          <a:ea typeface="Lucida Sans Unicode" panose="020B0602030504020204" pitchFamily="34" charset="0"/>
          <a:cs typeface="+mn-cs"/>
        </a:defRPr>
      </a:lvl3pPr>
      <a:lvl4pPr marL="1600200" indent="-228600" algn="l" defTabSz="44894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buChar char="–"/>
        <a:defRPr sz="2000">
          <a:solidFill>
            <a:srgbClr val="333333"/>
          </a:solidFill>
          <a:latin typeface="+mn-lt"/>
          <a:ea typeface="Lucida Sans Unicode" panose="020B0602030504020204" pitchFamily="34" charset="0"/>
          <a:cs typeface="+mn-cs"/>
        </a:defRPr>
      </a:lvl4pPr>
      <a:lvl5pPr marL="2057400" indent="-228600" algn="l" defTabSz="44894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buChar char="»"/>
        <a:defRPr sz="2000">
          <a:solidFill>
            <a:srgbClr val="333333"/>
          </a:solidFill>
          <a:latin typeface="+mn-lt"/>
          <a:ea typeface="Lucida Sans Unicode" panose="020B0602030504020204" pitchFamily="34" charset="0"/>
          <a:cs typeface="+mn-cs"/>
        </a:defRPr>
      </a:lvl5pPr>
      <a:lvl6pPr marL="2514600" indent="-228600" algn="l" defTabSz="44894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33"/>
          </a:solidFill>
          <a:latin typeface="+mn-lt"/>
          <a:cs typeface="+mn-cs"/>
        </a:defRPr>
      </a:lvl6pPr>
      <a:lvl7pPr marL="2971800" indent="-228600" algn="l" defTabSz="44894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33"/>
          </a:solidFill>
          <a:latin typeface="+mn-lt"/>
          <a:cs typeface="+mn-cs"/>
        </a:defRPr>
      </a:lvl7pPr>
      <a:lvl8pPr marL="3429000" indent="-228600" algn="l" defTabSz="44894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33"/>
          </a:solidFill>
          <a:latin typeface="+mn-lt"/>
          <a:cs typeface="+mn-cs"/>
        </a:defRPr>
      </a:lvl8pPr>
      <a:lvl9pPr marL="3886200" indent="-228600" algn="l" defTabSz="44894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33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 rot="10800000" flipV="1">
            <a:off x="395536" y="2917906"/>
            <a:ext cx="8496944" cy="9932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3200" b="1" dirty="0">
                <a:solidFill>
                  <a:srgbClr val="FFFFFF"/>
                </a:solidFill>
                <a:latin typeface="+mj-cs"/>
              </a:rPr>
              <a:t>OŚWIATA I WYCHOWANIE</a:t>
            </a:r>
            <a:br>
              <a:rPr lang="pl-PL" altLang="pl-PL" sz="3200" b="1" dirty="0">
                <a:solidFill>
                  <a:srgbClr val="FFFFFF"/>
                </a:solidFill>
                <a:latin typeface="+mj-cs"/>
              </a:rPr>
            </a:br>
            <a:r>
              <a:rPr lang="en-GB" altLang="pl-PL" sz="3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E</a:t>
            </a:r>
            <a:r>
              <a:rPr lang="pl-PL" altLang="pl-PL" sz="3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DUKACYJNA OPIEKA WYCHOWAWCZA</a:t>
            </a:r>
            <a:endParaRPr lang="pl-PL" altLang="pl-PL" sz="3200" b="1" dirty="0">
              <a:solidFill>
                <a:srgbClr val="FFFFFF"/>
              </a:solidFill>
              <a:latin typeface="+mj-cs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ChangeArrowheads="1"/>
          </p:cNvSpPr>
          <p:nvPr/>
        </p:nvSpPr>
        <p:spPr bwMode="auto">
          <a:xfrm>
            <a:off x="642910" y="571480"/>
            <a:ext cx="8143875" cy="12528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</a:t>
            </a: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w</a:t>
            </a:r>
            <a:r>
              <a:rPr lang="en-GB" altLang="pl-PL" sz="2800" b="1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ychowawcza</a:t>
            </a: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800" b="1" dirty="0">
                <a:latin typeface="+mj-cs"/>
              </a:rPr>
              <a:t>Dz.750 - Administracja publiczna - GZO</a:t>
            </a:r>
          </a:p>
        </p:txBody>
      </p:sp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842404" y="1916832"/>
            <a:ext cx="7459192" cy="767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Udział wydatków na oświatę w wykonaniu planu wydatków w budżecie gminy, w tys. zł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400-00000F5C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860608"/>
              </p:ext>
            </p:extLst>
          </p:nvPr>
        </p:nvGraphicFramePr>
        <p:xfrm>
          <a:off x="1115616" y="2683882"/>
          <a:ext cx="6912768" cy="3913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ytuł 1"/>
          <p:cNvSpPr>
            <a:spLocks noGrp="1" noChangeArrowheads="1"/>
          </p:cNvSpPr>
          <p:nvPr>
            <p:ph type="title"/>
          </p:nvPr>
        </p:nvSpPr>
        <p:spPr>
          <a:xfrm>
            <a:off x="698155" y="987405"/>
            <a:ext cx="7748587" cy="1295400"/>
          </a:xfrm>
        </p:spPr>
        <p:txBody>
          <a:bodyPr/>
          <a:lstStyle/>
          <a:p>
            <a:pPr algn="ctr"/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750 - Administracja publiczna - GZO</a:t>
            </a:r>
            <a:endParaRPr lang="pl-PL" altLang="pl-PL" sz="2800" dirty="0"/>
          </a:p>
        </p:txBody>
      </p:sp>
      <p:sp>
        <p:nvSpPr>
          <p:cNvPr id="12290" name="Symbol zastępczy zawartości 2"/>
          <p:cNvSpPr>
            <a:spLocks noGrp="1" noChangeArrowheads="1"/>
          </p:cNvSpPr>
          <p:nvPr>
            <p:ph idx="1"/>
          </p:nvPr>
        </p:nvSpPr>
        <p:spPr>
          <a:xfrm>
            <a:off x="658495" y="2473960"/>
            <a:ext cx="8087360" cy="3700780"/>
          </a:xfrm>
        </p:spPr>
        <p:txBody>
          <a:bodyPr/>
          <a:lstStyle/>
          <a:p>
            <a:pPr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Plan wydatków bieżących ogółem </a:t>
            </a:r>
          </a:p>
          <a:p>
            <a:pPr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gminnych jednostek oświaty			26 286 145 zł</a:t>
            </a:r>
          </a:p>
          <a:p>
            <a:pPr>
              <a:buFont typeface="Times New Roman" panose="02020603050405020304" pitchFamily="18" charset="0"/>
              <a:buNone/>
            </a:pPr>
            <a:endParaRPr lang="pl-PL" altLang="pl-PL" sz="2400" b="1" dirty="0">
              <a:solidFill>
                <a:srgbClr val="F88A10"/>
              </a:solidFill>
              <a:latin typeface="Lucida Sans Unicode" panose="020B0602030504020204" pitchFamily="34" charset="0"/>
            </a:endParaRPr>
          </a:p>
          <a:p>
            <a:pPr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Wykonanie planu wydatków ogółem	24 979 872 zł</a:t>
            </a:r>
          </a:p>
          <a:p>
            <a:pPr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(95,03% planu), w tym: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altLang="pl-PL" sz="24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Oświata i wychowanie					22 664 728 zł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altLang="pl-PL" sz="24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Edukacyjna opieka wychowawcza	  1 270 350 zł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altLang="pl-PL" sz="24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GZO										  1 044 794 zł	</a:t>
            </a:r>
          </a:p>
        </p:txBody>
      </p:sp>
    </p:spTree>
    <p:extLst>
      <p:ext uri="{BB962C8B-B14F-4D97-AF65-F5344CB8AC3E}">
        <p14:creationId xmlns:p14="http://schemas.microsoft.com/office/powerpoint/2010/main" val="4167103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857250" y="2571750"/>
            <a:ext cx="7572375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 algn="just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Wykonanie p</a:t>
            </a:r>
            <a:r>
              <a:rPr lang="en-GB" altLang="pl-PL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lan</a:t>
            </a:r>
            <a:r>
              <a:rPr lang="pl-PL" alt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u</a:t>
            </a:r>
            <a:r>
              <a:rPr lang="en-GB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wydatków</a:t>
            </a:r>
            <a:r>
              <a:rPr lang="en-GB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bieżących przez   gminne jednostki organizacyjne oświaty</a:t>
            </a:r>
            <a:r>
              <a:rPr lang="pl-PL" alt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, </a:t>
            </a:r>
          </a:p>
          <a:p>
            <a:pPr algn="just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 podziale na grupy wydatków: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95536" y="4100513"/>
            <a:ext cx="8568951" cy="15718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I.   Wynagrodzenia								19 315 727 zł</a:t>
            </a:r>
          </a:p>
          <a:p>
            <a:pPr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II.  wydatki statutowe					  		  4 826 330 zł</a:t>
            </a:r>
          </a:p>
          <a:p>
            <a:pPr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III. świadcz. na rzecz osób fizycznych			837 815 zł</a:t>
            </a:r>
          </a:p>
          <a:p>
            <a:pPr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555625" y="949325"/>
            <a:ext cx="7977188" cy="146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Dz.750 - Administracja publiczna (GZO)</a:t>
            </a:r>
          </a:p>
        </p:txBody>
      </p:sp>
    </p:spTree>
    <p:extLst>
      <p:ext uri="{BB962C8B-B14F-4D97-AF65-F5344CB8AC3E}">
        <p14:creationId xmlns:p14="http://schemas.microsoft.com/office/powerpoint/2010/main" val="281502883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1C16D163-C2D0-4CC1-9BFC-DC6B972D99A3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13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857250" y="1714500"/>
            <a:ext cx="7572375" cy="831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Wykonanie wydatków bieżących w podziale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na grupy wydatków, w %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539750" y="381635"/>
            <a:ext cx="8064500" cy="1332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750 - Administracja publiczna (GZO)</a:t>
            </a:r>
          </a:p>
        </p:txBody>
      </p:sp>
      <p:graphicFrame>
        <p:nvGraphicFramePr>
          <p:cNvPr id="6" name="Wykres 5"/>
          <p:cNvGraphicFramePr/>
          <p:nvPr/>
        </p:nvGraphicFramePr>
        <p:xfrm>
          <a:off x="1428728" y="2571744"/>
          <a:ext cx="6357982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175775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395605" y="821055"/>
            <a:ext cx="8661400" cy="1372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 </a:t>
            </a:r>
            <a:b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750 - Administracja publiczna (GZO)</a:t>
            </a: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3214" y="3024505"/>
            <a:ext cx="8661400" cy="335694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</a:t>
            </a: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I.</a:t>
            </a:r>
            <a:r>
              <a:rPr lang="pl-PL" altLang="pl-PL" sz="2000" b="1" dirty="0">
                <a:solidFill>
                  <a:srgbClr val="FFC000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WYNAGRODZENIA I SKŁADNIKI NALICZONE OD WYNAGRODZEŃ </a:t>
            </a: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19 315 727 zł 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dirty="0">
                <a:solidFill>
                  <a:srgbClr val="FFFF00"/>
                </a:solidFill>
                <a:latin typeface="Lucida Sans Unicode" panose="020B0602030504020204" pitchFamily="34" charset="0"/>
              </a:rPr>
              <a:t>(77,3</a:t>
            </a:r>
            <a:r>
              <a:rPr lang="en-GB" altLang="pl-PL" sz="2000" dirty="0">
                <a:solidFill>
                  <a:srgbClr val="FFFF00"/>
                </a:solidFill>
                <a:latin typeface="Lucida Sans Unicode" panose="020B0602030504020204" pitchFamily="34" charset="0"/>
              </a:rPr>
              <a:t>% </a:t>
            </a:r>
            <a:r>
              <a:rPr lang="pl-PL" altLang="pl-PL" sz="2000" dirty="0">
                <a:solidFill>
                  <a:srgbClr val="FFFF00"/>
                </a:solidFill>
                <a:latin typeface="Lucida Sans Unicode" panose="020B0602030504020204" pitchFamily="34" charset="0"/>
              </a:rPr>
              <a:t>wydatków‏ bieżących), w tym:</a:t>
            </a:r>
            <a:endParaRPr lang="en-GB" altLang="pl-PL" sz="2000" dirty="0">
              <a:solidFill>
                <a:srgbClr val="FFFF00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0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wynagrodzenia osobowe pracowników	15 100 835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zł</a:t>
            </a: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składki na ubezpieczenia społeczne		  2 804 834 zł</a:t>
            </a: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dodatkowe wynagrodzenie roczne		  1 017 941 </a:t>
            </a:r>
            <a:r>
              <a:rPr lang="en-GB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zł</a:t>
            </a: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składki na Fundusz Pracy						305 369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z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ł </a:t>
            </a: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wynagrodzenia bezosobowe					  86 748 zł</a:t>
            </a: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073150" y="2333943"/>
            <a:ext cx="6657975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Realizacja</a:t>
            </a:r>
            <a:r>
              <a:rPr lang="en-GB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wydatków</a:t>
            </a:r>
            <a:r>
              <a:rPr lang="en-GB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bieżących</a:t>
            </a: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  <a:endParaRPr lang="en-GB" altLang="pl-PL" b="1" dirty="0">
              <a:solidFill>
                <a:schemeClr val="accent1">
                  <a:lumMod val="60000"/>
                  <a:lumOff val="40000"/>
                </a:schemeClr>
              </a:solidFill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473711" y="596900"/>
            <a:ext cx="8346439" cy="12479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 </a:t>
            </a:r>
            <a:b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750 - Administracja publiczna (GZO)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39552" y="2596702"/>
            <a:ext cx="8604448" cy="4211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II. WYDATKI ZWĄZANE Z DZIAŁALNOŚCIĄ STATUTOWĄ JEDNOSTEK</a:t>
            </a:r>
            <a:r>
              <a:rPr lang="pl-PL" altLang="pl-PL" sz="1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</a:t>
            </a:r>
          </a:p>
          <a:p>
            <a:pPr algn="ctr" eaLnBrk="0" hangingPunct="0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4 826 330 zł </a:t>
            </a:r>
          </a:p>
          <a:p>
            <a:pPr algn="ctr" eaLnBrk="0" hangingPunct="0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2000" dirty="0">
                <a:solidFill>
                  <a:srgbClr val="FFFF00"/>
                </a:solidFill>
                <a:latin typeface="Lucida Sans Unicode" panose="020B0602030504020204" pitchFamily="34" charset="0"/>
              </a:rPr>
              <a:t>(19,3% wydatków bieżących), w tym m. in.</a:t>
            </a:r>
            <a:r>
              <a:rPr lang="en-GB" altLang="pl-PL" sz="2000" dirty="0">
                <a:solidFill>
                  <a:srgbClr val="FFFF00"/>
                </a:solidFill>
                <a:latin typeface="Lucida Sans Unicode" panose="020B0602030504020204" pitchFamily="34" charset="0"/>
              </a:rPr>
              <a:t>:</a:t>
            </a:r>
          </a:p>
          <a:p>
            <a:pPr eaLnBrk="0" hangingPunct="0">
              <a:spcBef>
                <a:spcPts val="875"/>
              </a:spcBef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18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zakup usług pozostałych				  	   1 660 325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gaz, energia elektryczna, woda			 </a:t>
            </a:r>
            <a:r>
              <a:rPr lang="pl-PL" altLang="en-GB" dirty="0">
                <a:solidFill>
                  <a:srgbClr val="FFFFFF"/>
                </a:solidFill>
                <a:latin typeface="Lucida Sans Unicode" panose="020B0602030504020204" pitchFamily="34" charset="0"/>
              </a:rPr>
              <a:t>696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383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z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ł</a:t>
            </a: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odpisy na ZFŚS									 832 194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zł  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zakup materiałów i wyposażenia			 493 393 zł 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remonty i modernizacje						 416 225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zakup książek i pomocy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dydaktyczn</a:t>
            </a:r>
            <a:r>
              <a:rPr lang="pl-PL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ych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 4</a:t>
            </a:r>
            <a:r>
              <a:rPr lang="pl-PL" altLang="en-GB" dirty="0">
                <a:solidFill>
                  <a:srgbClr val="FFFFFF"/>
                </a:solidFill>
                <a:latin typeface="Lucida Sans Unicode" panose="020B0602030504020204" pitchFamily="34" charset="0"/>
              </a:rPr>
              <a:t>10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194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zł</a:t>
            </a: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indent="0"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en-GB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910715" y="1988840"/>
            <a:ext cx="5469597" cy="4638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Realizacja wydatków bieżących</a:t>
            </a:r>
            <a:r>
              <a:rPr lang="pl-PL" altLang="pl-PL" b="1" dirty="0">
                <a:solidFill>
                  <a:srgbClr val="F88A10"/>
                </a:solidFill>
                <a:latin typeface="Lucida Sans Unicode" panose="020B0602030504020204" pitchFamily="34" charset="0"/>
              </a:rPr>
              <a:t>  </a:t>
            </a:r>
          </a:p>
        </p:txBody>
      </p:sp>
      <p:sp>
        <p:nvSpPr>
          <p:cNvPr id="19460" name="AutoShape 10" descr="http://www.nieporet.pl/gmina3/pliki/galerie/galeria_0193/foto_0058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569913" y="1200150"/>
            <a:ext cx="8280400" cy="939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 </a:t>
            </a:r>
            <a:b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</a:p>
          <a:p>
            <a:pPr algn="ctr" eaLnBrk="0" hangingPunct="0">
              <a:lnSpc>
                <a:spcPct val="90000"/>
              </a:lnSpc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750 - Administracja publiczna (GZO)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570865" y="2973070"/>
            <a:ext cx="8002588" cy="3780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 algn="ctr" eaLnBrk="0" hangingPunct="0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WYDATKI ZWĄZANE Z DZIAŁALNOŚCIĄ STATUTOWĄ JEDNOSTEK cd.: </a:t>
            </a:r>
          </a:p>
          <a:p>
            <a:pPr eaLnBrk="0" hangingPunct="0">
              <a:spcBef>
                <a:spcPts val="875"/>
              </a:spcBef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szkolenia pracowników					   108 737 zł</a:t>
            </a:r>
          </a:p>
          <a:p>
            <a:pPr eaLnBrk="0" hangingPunct="0"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opłaty za wynajem							54 836 zł</a:t>
            </a:r>
          </a:p>
          <a:p>
            <a:pPr eaLnBrk="0" hangingPunct="0"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ryczałty i delegacje krajowe					</a:t>
            </a:r>
            <a:r>
              <a:rPr lang="pl-PL" altLang="en-GB" dirty="0">
                <a:solidFill>
                  <a:srgbClr val="FFFFFF"/>
                </a:solidFill>
                <a:latin typeface="Lucida Sans Unicode" panose="020B0602030504020204" pitchFamily="34" charset="0"/>
              </a:rPr>
              <a:t>36 140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z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ł</a:t>
            </a: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zakup usług telekomunikacyjnych		</a:t>
            </a:r>
            <a:r>
              <a:rPr lang="pl-PL" altLang="en-GB" dirty="0">
                <a:solidFill>
                  <a:srgbClr val="FFFFFF"/>
                </a:solidFill>
                <a:latin typeface="Lucida Sans Unicode" panose="020B0602030504020204" pitchFamily="34" charset="0"/>
              </a:rPr>
              <a:t>33 454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zł  </a:t>
            </a:r>
          </a:p>
          <a:p>
            <a:pPr eaLnBrk="0" hangingPunct="0"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zakup usług zdrowotnych					19 916 zł </a:t>
            </a:r>
          </a:p>
          <a:p>
            <a:pPr eaLnBrk="0" hangingPunct="0"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różne opłaty i składki							23 397 zł</a:t>
            </a:r>
          </a:p>
          <a:p>
            <a:pPr eaLnBrk="0" hangingPunct="0">
              <a:buClr>
                <a:srgbClr val="FFFFFF"/>
              </a:buClr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po</a:t>
            </a:r>
            <a:r>
              <a:rPr lang="pl-PL" altLang="en-GB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dróże</a:t>
            </a:r>
            <a:r>
              <a:rPr lang="pl-PL" altLang="en-GB" dirty="0">
                <a:solidFill>
                  <a:srgbClr val="FFFFFF"/>
                </a:solidFill>
                <a:latin typeface="Lucida Sans Unicode" panose="020B0602030504020204" pitchFamily="34" charset="0"/>
              </a:rPr>
              <a:t> zagraniczne							18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445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zł</a:t>
            </a: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974850" y="2281238"/>
            <a:ext cx="5472113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 algn="ctr" eaLnBrk="0" hangingPunct="0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Realizacja wydatków bieżących</a:t>
            </a:r>
            <a:r>
              <a:rPr lang="pl-PL" altLang="pl-PL" b="1" dirty="0">
                <a:solidFill>
                  <a:srgbClr val="F88A10"/>
                </a:solidFill>
                <a:latin typeface="Lucida Sans Unicode" panose="020B0602030504020204" pitchFamily="34" charset="0"/>
              </a:rPr>
              <a:t>  </a:t>
            </a:r>
          </a:p>
        </p:txBody>
      </p:sp>
      <p:sp>
        <p:nvSpPr>
          <p:cNvPr id="21508" name="AutoShape 10" descr="http://www.nieporet.pl/gmina3/pliki/galerie/galeria_0193/foto_0058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</a:pPr>
            <a:endParaRPr lang="pl-PL" altLang="pl-PL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678498" y="842307"/>
            <a:ext cx="7969250" cy="13573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 </a:t>
            </a:r>
            <a:b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en-GB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750 - Administracja publiczna (GZO)</a:t>
            </a: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95537" y="3084509"/>
            <a:ext cx="8141404" cy="28875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III. ŚWIADCZENIA NA RZECZ OSÓB FIZYCZNYCH  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837 814 zł 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dirty="0">
                <a:solidFill>
                  <a:srgbClr val="FFFF00"/>
                </a:solidFill>
                <a:latin typeface="Lucida Sans Unicode" panose="020B0602030504020204" pitchFamily="34" charset="0"/>
              </a:rPr>
              <a:t>(3,4% wydatków bieżących), w tym m. in.</a:t>
            </a:r>
            <a:r>
              <a:rPr lang="en-GB" altLang="pl-PL" sz="2000" dirty="0">
                <a:solidFill>
                  <a:srgbClr val="FFFF00"/>
                </a:solidFill>
                <a:latin typeface="Lucida Sans Unicode" panose="020B0602030504020204" pitchFamily="34" charset="0"/>
              </a:rPr>
              <a:t>:</a:t>
            </a:r>
            <a:endParaRPr lang="pl-PL" altLang="pl-PL" sz="2000" dirty="0">
              <a:solidFill>
                <a:srgbClr val="FFFF00"/>
              </a:solidFill>
              <a:latin typeface="Lucida Sans Unicode" panose="020B0602030504020204" pitchFamily="34" charset="0"/>
            </a:endParaRP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800" dirty="0">
              <a:solidFill>
                <a:srgbClr val="FFFF00"/>
              </a:solidFill>
              <a:latin typeface="Lucida Sans Unicode" panose="020B0602030504020204" pitchFamily="34" charset="0"/>
            </a:endParaRPr>
          </a:p>
          <a:p>
            <a:pPr eaLnBrk="0" hangingPunct="0"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dodatek wiejski, fundusz zdrowotny		792 834 zł</a:t>
            </a:r>
          </a:p>
          <a:p>
            <a:pPr eaLnBrk="0" hangingPunct="0">
              <a:spcBef>
                <a:spcPts val="0"/>
              </a:spcBef>
              <a:buClr>
                <a:srgbClr val="FFFFFF"/>
              </a:buClr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stypendia za naukę i osiągnięcia</a:t>
            </a:r>
          </a:p>
          <a:p>
            <a:pPr eaLnBrk="0" hangingPunct="0">
              <a:buClr>
                <a:srgbClr val="FFFFFF"/>
              </a:buClr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sportowe											  44 980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z</a:t>
            </a:r>
            <a:r>
              <a:rPr lang="en-GB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ł</a:t>
            </a: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869739" y="2366318"/>
            <a:ext cx="5588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Realizacja wydatków bieżących</a:t>
            </a:r>
            <a:r>
              <a:rPr lang="pl-PL" altLang="pl-PL" b="1" dirty="0">
                <a:solidFill>
                  <a:srgbClr val="F88A10"/>
                </a:solidFill>
                <a:latin typeface="Lucida Sans Unicode" panose="020B0602030504020204" pitchFamily="34" charset="0"/>
              </a:rPr>
              <a:t>  </a:t>
            </a:r>
          </a:p>
        </p:txBody>
      </p:sp>
      <p:sp>
        <p:nvSpPr>
          <p:cNvPr id="23556" name="AutoShape 10" descr="http://www.nieporet.pl/gmina3/pliki/galerie/galeria_0193/foto_0058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C8B1A41D-3574-4F0E-8D15-5F5E6DED4E08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18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79512" y="476251"/>
            <a:ext cx="8640960" cy="1512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/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Miesięczne wydatki na szkoły i przedszkola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 przeliczeniu na 1 ucznia, w zł:         </a:t>
            </a:r>
            <a:endParaRPr lang="pl-PL" altLang="pl-PL" b="1" dirty="0">
              <a:solidFill>
                <a:schemeClr val="accent1">
                  <a:lumMod val="60000"/>
                  <a:lumOff val="40000"/>
                </a:schemeClr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500063" y="476250"/>
            <a:ext cx="7777162" cy="3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7652" name="pole tekstowe 3"/>
          <p:cNvSpPr txBox="1">
            <a:spLocks noChangeArrowheads="1"/>
          </p:cNvSpPr>
          <p:nvPr/>
        </p:nvSpPr>
        <p:spPr bwMode="auto">
          <a:xfrm>
            <a:off x="323528" y="1988840"/>
            <a:ext cx="8928992" cy="47705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Józefowie						805,13	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Nieporęcie						923,80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SP w Stanisławowie Pierwszym							923,92 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Izabelinie						934,95	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Białobrzegach					960,89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ZSP w Wólce Radzymińskiej					   	   1 134,80								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Gminne Przedszkole w Białobrzegach			   	   1 010,75		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Gminne Przedszkole w Nieporęcie				  	   1 015,30	</a:t>
            </a:r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Gminne Przedszkole w Zegrzu Południowym	         1 243,64			</a:t>
            </a:r>
            <a:endParaRPr lang="pl-PL" altLang="pl-PL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/>
            <a:endParaRPr lang="pl-PL" altLang="pl-PL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2392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3A398FBB-3FF6-4C5E-B3E1-370D2243D23D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19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541020" y="1827518"/>
            <a:ext cx="8135938" cy="4616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Źródła finansowania wydatków bieżących</a:t>
            </a:r>
            <a:r>
              <a:rPr lang="en-GB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na</a:t>
            </a:r>
            <a:r>
              <a:rPr lang="en-GB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oświatę</a:t>
            </a:r>
            <a:endParaRPr lang="en-GB" altLang="pl-PL" b="1" dirty="0">
              <a:solidFill>
                <a:schemeClr val="accent1">
                  <a:lumMod val="60000"/>
                  <a:lumOff val="40000"/>
                </a:schemeClr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500063" y="555943"/>
            <a:ext cx="8177212" cy="12715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</a:t>
            </a: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Edukacyjna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opieka wychowawcza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750 - Administracja publiczna - GZO</a:t>
            </a:r>
          </a:p>
        </p:txBody>
      </p:sp>
      <p:graphicFrame>
        <p:nvGraphicFramePr>
          <p:cNvPr id="6" name="Wykres 5"/>
          <p:cNvGraphicFramePr/>
          <p:nvPr/>
        </p:nvGraphicFramePr>
        <p:xfrm>
          <a:off x="1571604" y="2357430"/>
          <a:ext cx="5786478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324741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6" descr="https://lh4.googleusercontent.com/-Kub6KtPgXVg/T6wndfbawMI/AAAAAAAAASg/HpphTFeTKQE/s640/P1120936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24" name="AutoShape 8" descr="https://lh4.googleusercontent.com/-Kub6KtPgXVg/T6wndfbawMI/AAAAAAAAASg/HpphTFeTKQE/s640/P1120936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25" name="AutoShape 10" descr="http://upload.wikimedia.org/wikipedia/commons/thumb/3/32/Amanita_muscaria_3_vliegenzwammen_op_rij.jpg/250px-Amanita_muscaria_3_vliegenzwammen_op_rij.jpg"/>
          <p:cNvSpPr>
            <a:spLocks noChangeAspect="1" noChangeArrowheads="1"/>
          </p:cNvSpPr>
          <p:nvPr/>
        </p:nvSpPr>
        <p:spPr bwMode="auto">
          <a:xfrm>
            <a:off x="323528" y="741290"/>
            <a:ext cx="8420567" cy="13502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 sz="2800" dirty="0"/>
          </a:p>
        </p:txBody>
      </p:sp>
      <p:sp>
        <p:nvSpPr>
          <p:cNvPr id="5126" name="AutoShape 12" descr="http://upload.wikimedia.org/wikipedia/commons/thumb/3/32/Amanita_muscaria_3_vliegenzwammen_op_rij.jpg/250px-Amanita_muscaria_3_vliegenzwammen_op_rij.jpg"/>
          <p:cNvSpPr>
            <a:spLocks noChangeAspect="1" noChangeArrowheads="1"/>
          </p:cNvSpPr>
          <p:nvPr/>
        </p:nvSpPr>
        <p:spPr bwMode="auto">
          <a:xfrm>
            <a:off x="2140585" y="288925"/>
            <a:ext cx="4355465" cy="179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27" name="AutoShape 14" descr="https://lh4.googleusercontent.com/-K-76rZJH82I/TmJY-hfzDdI/AAAAAAAAE6U/Yp7mh_KqREU/s640/P9010213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28" name="AutoShape 16" descr="https://lh4.googleusercontent.com/-K-76rZJH82I/TmJY-hfzDdI/AAAAAAAAE6U/Yp7mh_KqREU/s640/P9010213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29" name="AutoShape 18" descr="https://lh5.googleusercontent.com/-QPnMipalrNE/TmJZU76vByI/AAAAAAAAE8A/P7AX37A_j5U/s640/P1150178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30" name="AutoShape 20" descr="https://lh5.googleusercontent.com/-QPnMipalrNE/TmJZU76vByI/AAAAAAAAE8A/P7AX37A_j5U/s640/P1150178.JPG"/>
          <p:cNvSpPr>
            <a:spLocks noChangeAspect="1" noChangeArrowheads="1"/>
          </p:cNvSpPr>
          <p:nvPr/>
        </p:nvSpPr>
        <p:spPr bwMode="auto">
          <a:xfrm>
            <a:off x="168275" y="-16351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5131" name="pole tekstowe 12"/>
          <p:cNvSpPr txBox="1">
            <a:spLocks noChangeArrowheads="1"/>
          </p:cNvSpPr>
          <p:nvPr/>
        </p:nvSpPr>
        <p:spPr bwMode="auto">
          <a:xfrm>
            <a:off x="1115616" y="5715092"/>
            <a:ext cx="7056784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000" b="1" dirty="0">
                <a:solidFill>
                  <a:srgbClr val="FFFF00"/>
                </a:solidFill>
              </a:rPr>
              <a:t>Otwarcie sali sportowej w Szkole Podstawowej 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000" b="1" dirty="0">
                <a:solidFill>
                  <a:srgbClr val="FFFF00"/>
                </a:solidFill>
              </a:rPr>
              <a:t>im. Wojska Polskiego w Białobrzegach –11 października 2018 r.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DCB054F-1F85-4EC7-ACC2-895DCF432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88" y="1045421"/>
            <a:ext cx="7783624" cy="436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28362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61146D07-31AA-43BF-8EAE-16F7B4F9488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20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93725" y="2128520"/>
            <a:ext cx="8251825" cy="46911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Dotacje udzielone przedszkolom niepublicznym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3 336 607 zł,</a:t>
            </a: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w tym: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“</a:t>
            </a:r>
            <a:r>
              <a:rPr lang="pl-PL" altLang="pl-PL" sz="2200" b="1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Ooniwerek</a:t>
            </a: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” w Izabelinie (specjalne)			 850 903 zł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„Nutka Milutka” w Michałowie-Grabinie		 650 210 zł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„Jodłowy Zakątek” w  Stanisławowie </a:t>
            </a:r>
            <a:r>
              <a:rPr lang="pl-PL" altLang="pl-PL" sz="2200" b="1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Pierwsz</a:t>
            </a: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. 568 903</a:t>
            </a:r>
            <a:r>
              <a:rPr lang="pl-PL" altLang="pl-PL" sz="2200" b="1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zł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„Odkrywcy” w Kątach Węgierskich				 469 006 zł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„Modelowe” w  Stanisławowie Pierwszym		 452 647</a:t>
            </a:r>
            <a:r>
              <a:rPr lang="pl-PL" altLang="pl-PL" sz="2200" b="1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zł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Czarlandia</a:t>
            </a: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w Stanisławowie Drugim			 167 040 zł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Norlandia</a:t>
            </a: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w Nieporęcie 				      		 131 962 zł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SP STO w Stanisławowie Drugim		             45 936 zł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28625" y="582930"/>
            <a:ext cx="8064500" cy="1385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  <a:endParaRPr lang="pl-PL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– Administracja publiczna (GZO)</a:t>
            </a: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EB8C4A5F-372E-44C1-A7B8-2937C5605BE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21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971599" y="3447551"/>
            <a:ext cx="7561214" cy="44095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dirty="0">
                <a:solidFill>
                  <a:srgbClr val="000080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Miasto st. Warszawa					– 617 525 zł</a:t>
            </a: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Miasto Legionowo						–   96 167 zł</a:t>
            </a: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Radzymin						-   46 853 zł</a:t>
            </a: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Miasto Marki								-   38 919 zł</a:t>
            </a: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Jabłonna							-     5 464 zł</a:t>
            </a: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Miasto Ząbki								-     1 647 zł</a:t>
            </a: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Wołomin							–     1 643 zł</a:t>
            </a: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ts val="875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79512" y="2132856"/>
            <a:ext cx="8712968" cy="1157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Zwrot kosztów edukacji przedszkolnej innym JST 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za dzieci z gminy Nieporęt 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808 218 zł</a:t>
            </a: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, w tym: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68313" y="714375"/>
            <a:ext cx="8064500" cy="12744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</a:t>
            </a: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Oświata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</a:t>
            </a: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Edukacyjna opieka wychowawcza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Dz.750 – Administracja publiczna (GZO)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2F7BAC99-353C-47B1-8E49-46FE185FADE0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22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11560" y="3074714"/>
            <a:ext cx="7920879" cy="34800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dirty="0">
                <a:solidFill>
                  <a:srgbClr val="000080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Gmina Serock									   189 401 zł</a:t>
            </a:r>
          </a:p>
          <a:p>
            <a:pPr eaLnBrk="0" hangingPunct="0">
              <a:buClr>
                <a:srgbClr val="FFFFFF"/>
              </a:buClr>
              <a:buSzPct val="100000"/>
              <a:buFont typeface="Arial" panose="020B0604020202020204" pitchFamily="34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Miasto Legionowo							   136 369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Wieliszew								   124 602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Radzymin								   122 559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Miasto st. Warszawa							     67 841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Marki							           	22 809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Nasielsk									20 646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Pokrzywnica								14 091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Jabłonna									13 700 zł</a:t>
            </a:r>
          </a:p>
          <a:p>
            <a:pPr eaLnBrk="0" hangingPunct="0">
              <a:buClr>
                <a:srgbClr val="FFFFFF"/>
              </a:buClr>
              <a:buSzPct val="100000"/>
              <a:buFont typeface="Times New Roman" panose="02020603050405020304" pitchFamily="18" charset="0"/>
              <a:buBlip>
                <a:blip r:embed="rId3"/>
              </a:buBlip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2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Gmina Kobyłka									  3 998 zł 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51521" y="1916832"/>
            <a:ext cx="8568952" cy="1157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Zwrot kosztów edukacji przedszkolnej </a:t>
            </a:r>
          </a:p>
          <a:p>
            <a:pPr algn="ctr" eaLnBrk="0" hangingPunct="0">
              <a:lnSpc>
                <a:spcPct val="90000"/>
              </a:lnSpc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przez inne JST gminie  Nieporęt 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716 016 zł</a:t>
            </a: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, w tym: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68313" y="169863"/>
            <a:ext cx="7972425" cy="16029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en-GB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  <a:endParaRPr lang="pl-PL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750 – Administracja publiczna (GZO)</a:t>
            </a: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D8F1C1EC-AE98-482B-8229-6F19C85B374A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23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703263" y="1556792"/>
            <a:ext cx="8333233" cy="53847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/>
          <a:lstStyle/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Szkoły podstawowe</a:t>
            </a:r>
            <a:r>
              <a:rPr lang="pl-PL" altLang="pl-PL" sz="2800" dirty="0">
                <a:solidFill>
                  <a:srgbClr val="FFFF00"/>
                </a:solidFill>
                <a:latin typeface="Lucida Sans Unicode" panose="020B0602030504020204" pitchFamily="34" charset="0"/>
              </a:rPr>
              <a:t> – 6  </a:t>
            </a: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br>
              <a:rPr lang="pl-PL" altLang="pl-PL" sz="1000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liczba uczniów							 		 1696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tym: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szkołach podstawowych					 1600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oddziałach gimnazjalnych						96 	</a:t>
            </a:r>
            <a:r>
              <a:rPr lang="pl-PL" altLang="pl-PL" sz="1000" dirty="0">
                <a:solidFill>
                  <a:srgbClr val="FFFFFF"/>
                </a:solidFill>
                <a:latin typeface="Lucida Sans Unicode" panose="020B0602030504020204" pitchFamily="34" charset="0"/>
              </a:rPr>
              <a:t>	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							    </a:t>
            </a: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liczba oddziałów									90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tym: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szkołach podstawowych						86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oddziałów gimnazjalnych							  4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10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  										  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średnia liczba uczniów/oddział: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szkołach podstawowych						17,5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oddziałach gimnazjalnych						24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</a:t>
            </a: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 rot="10800000" flipV="1">
            <a:off x="1043606" y="719951"/>
            <a:ext cx="6840762" cy="55002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Wybrane dane statystyczne</a:t>
            </a:r>
            <a:r>
              <a:rPr lang="pl-PL" altLang="pl-PL" sz="2000" b="1" dirty="0">
                <a:solidFill>
                  <a:srgbClr val="F88A10"/>
                </a:solidFill>
                <a:latin typeface="Lucida Sans Unicode" panose="020B0602030504020204" pitchFamily="34" charset="0"/>
              </a:rPr>
              <a:t>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39433" y="647383"/>
            <a:ext cx="7776983" cy="261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D8F1C1EC-AE98-482B-8229-6F19C85B374A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24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703263" y="1628800"/>
            <a:ext cx="8333233" cy="531277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/>
          <a:lstStyle/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dirty="0">
                <a:solidFill>
                  <a:srgbClr val="FFFF00"/>
                </a:solidFill>
                <a:latin typeface="Lucida Sans Unicode" panose="020B0602030504020204" pitchFamily="34" charset="0"/>
              </a:rPr>
              <a:t>Przedszkola – 4  </a:t>
            </a: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br>
              <a:rPr lang="pl-PL" altLang="pl-PL" sz="1000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liczba dzieci przedszkolnych					478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tym: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przedszkolach								 	311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oddziałach przedszkolnych w SP			167 	</a:t>
            </a:r>
            <a:r>
              <a:rPr lang="pl-PL" altLang="pl-PL" sz="1000" dirty="0">
                <a:solidFill>
                  <a:srgbClr val="FFFFFF"/>
                </a:solidFill>
                <a:latin typeface="Lucida Sans Unicode" panose="020B0602030504020204" pitchFamily="34" charset="0"/>
              </a:rPr>
              <a:t>	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							    </a:t>
            </a: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liczba oddziałów przedszkolnych				  24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tym: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przedszkolach									  15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szkołach podstawowych						    9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1000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  										  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średnia liczba dzieci/oddział					 20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tym: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przedszkolach									 21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w szkołach podstawowych						 18,5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</a:t>
            </a:r>
            <a:b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 rot="10800000" flipV="1">
            <a:off x="1043606" y="719951"/>
            <a:ext cx="6840762" cy="55002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Wybrane dane statystyczne</a:t>
            </a:r>
            <a:r>
              <a:rPr lang="pl-PL" altLang="pl-PL" sz="2000" b="1" dirty="0">
                <a:solidFill>
                  <a:srgbClr val="F88A10"/>
                </a:solidFill>
                <a:latin typeface="Lucida Sans Unicode" panose="020B0602030504020204" pitchFamily="34" charset="0"/>
              </a:rPr>
              <a:t>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39433" y="647383"/>
            <a:ext cx="7776983" cy="261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46230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39C952AA-2127-4A14-A990-EDDE775BA2C0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25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744673" y="1772816"/>
            <a:ext cx="7859775" cy="3960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/>
          <a:lstStyle/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Szkoły i Przedszkola</a:t>
            </a:r>
            <a:r>
              <a:rPr lang="pl-PL" altLang="pl-PL" sz="2800" dirty="0">
                <a:solidFill>
                  <a:srgbClr val="FFFF00"/>
                </a:solidFill>
                <a:latin typeface="Lucida Sans Unicode" panose="020B0602030504020204" pitchFamily="34" charset="0"/>
              </a:rPr>
              <a:t> – 10:</a:t>
            </a:r>
            <a:r>
              <a:rPr lang="pl-PL" altLang="pl-PL" dirty="0">
                <a:solidFill>
                  <a:srgbClr val="FFFF00"/>
                </a:solidFill>
                <a:latin typeface="Lucida Sans Unicode" panose="020B0602030504020204" pitchFamily="34" charset="0"/>
              </a:rPr>
              <a:t>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liczba nauczycieli w osobach				   277</a:t>
            </a:r>
          </a:p>
          <a:p>
            <a:pPr marL="342900" indent="-342900" hangingPunct="0"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liczba nauczycieli w etatach					   243,90</a:t>
            </a:r>
          </a:p>
          <a:p>
            <a:pPr hangingPunct="0"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      </a:t>
            </a:r>
          </a:p>
          <a:p>
            <a:pPr marL="342900" indent="-342900" hangingPunct="0"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liczba prac. </a:t>
            </a:r>
            <a:r>
              <a:rPr lang="pl-PL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niepedagogicz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. w osobach	     83</a:t>
            </a:r>
          </a:p>
          <a:p>
            <a:pPr marL="342900" indent="-342900" hangingPunct="0"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liczba prac. </a:t>
            </a:r>
            <a:r>
              <a:rPr lang="pl-PL" altLang="pl-PL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niepedagogicz</a:t>
            </a: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. w etatach	     73,4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    w tym: administracja – 13,85, obsługa – 59,55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+ firmy sprzątająca i ochroniarska w Szkole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Podstawowej w Stanisławowie Pierwszym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468313" y="476250"/>
            <a:ext cx="7416055" cy="2164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79512" y="1124743"/>
            <a:ext cx="9144620" cy="55002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Wybrane dane statystyczne cd.:</a:t>
            </a:r>
          </a:p>
        </p:txBody>
      </p:sp>
    </p:spTree>
    <p:extLst>
      <p:ext uri="{BB962C8B-B14F-4D97-AF65-F5344CB8AC3E}">
        <p14:creationId xmlns:p14="http://schemas.microsoft.com/office/powerpoint/2010/main" val="356414457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FA5BF577-8C17-40E6-AA71-BA112A0069F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26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738505" y="1887015"/>
            <a:ext cx="8106410" cy="433156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/>
          <a:lstStyle/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Przedszkola</a:t>
            </a:r>
            <a:r>
              <a:rPr lang="pl-PL" altLang="pl-PL" sz="2800" dirty="0">
                <a:solidFill>
                  <a:srgbClr val="FFFF00"/>
                </a:solidFill>
                <a:latin typeface="Lucida Sans Unicode" panose="020B0602030504020204" pitchFamily="34" charset="0"/>
              </a:rPr>
              <a:t> - cd.</a:t>
            </a:r>
            <a:r>
              <a:rPr lang="pl-PL" altLang="pl-PL" sz="2800" dirty="0">
                <a:solidFill>
                  <a:srgbClr val="FFC000"/>
                </a:solidFill>
                <a:latin typeface="Lucida Sans Unicode" panose="020B0602030504020204" pitchFamily="34" charset="0"/>
              </a:rPr>
              <a:t>:</a:t>
            </a:r>
            <a:r>
              <a:rPr lang="pl-PL" altLang="pl-PL" dirty="0">
                <a:solidFill>
                  <a:srgbClr val="FFC000"/>
                </a:solidFill>
                <a:latin typeface="Lucida Sans Unicode" panose="020B0602030504020204" pitchFamily="34" charset="0"/>
              </a:rPr>
              <a:t> </a:t>
            </a:r>
          </a:p>
          <a:p>
            <a:pPr eaLnBrk="0"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liczba przedszkolaków poza przedszkolami gminnymi												322	</a:t>
            </a:r>
          </a:p>
          <a:p>
            <a:pPr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w tym:</a:t>
            </a:r>
          </a:p>
          <a:p>
            <a:pPr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w przedszkolach prowadzonych lub    </a:t>
            </a:r>
          </a:p>
          <a:p>
            <a:pPr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dotowanych przez inne gminy                    116  							</a:t>
            </a:r>
          </a:p>
          <a:p>
            <a:pPr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- w przedszkolach niepublicznych na terenie</a:t>
            </a:r>
          </a:p>
          <a:p>
            <a:pPr hangingPunct="0">
              <a:lnSpc>
                <a:spcPct val="82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dirty="0">
                <a:solidFill>
                  <a:srgbClr val="FFFFFF"/>
                </a:solidFill>
                <a:latin typeface="Lucida Sans Unicode" panose="020B0602030504020204" pitchFamily="34" charset="0"/>
              </a:rPr>
              <a:t>	   gminy Nieporęt										206 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 flipV="1">
            <a:off x="738505" y="609598"/>
            <a:ext cx="7505903" cy="155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en-GB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79512" y="1477094"/>
            <a:ext cx="8964488" cy="55002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Wybrane dane statystyczne cd.: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82CF70FC-426F-4182-BC82-EE659E5D540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27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67544" y="1556793"/>
            <a:ext cx="8208911" cy="3595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  <a:sym typeface="+mn-ea"/>
              </a:rPr>
              <a:t>W 2018 r. w gminie Nieporęt zameldowanych było 649 dzieci w wieku 3-6 lat.  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  <a:sym typeface="+mn-ea"/>
              </a:rPr>
              <a:t>Edukacją przedszkolną na terenie gminy Nieporęt i poza nią, finansowaną 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  <a:sym typeface="+mn-ea"/>
              </a:rPr>
              <a:t>z budżetu  gminy, objętych było 800 dzieci. </a:t>
            </a: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endParaRPr lang="pl-PL" altLang="pl-PL" sz="2800" b="1" dirty="0">
              <a:solidFill>
                <a:schemeClr val="accent1">
                  <a:lumMod val="60000"/>
                  <a:lumOff val="40000"/>
                </a:schemeClr>
              </a:solidFill>
              <a:latin typeface="Lucida Sans Unicode" panose="020B0602030504020204" pitchFamily="34" charset="0"/>
              <a:sym typeface="+mn-ea"/>
            </a:endParaRPr>
          </a:p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  <a:sym typeface="+mn-ea"/>
              </a:rPr>
              <a:t>Wszystkie dzieci zamieszkałe na terenie gminy zgłoszone w czasie rekrutacji zostały przyjęte do przedszkoli publicznych.</a:t>
            </a:r>
            <a:endParaRPr lang="en-GB" altLang="pl-PL" sz="2800" b="1" dirty="0">
              <a:solidFill>
                <a:schemeClr val="accent1">
                  <a:lumMod val="60000"/>
                  <a:lumOff val="40000"/>
                </a:schemeClr>
              </a:solidFill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1C16D163-C2D0-4CC1-9BFC-DC6B972D99A3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28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7544" y="169862"/>
            <a:ext cx="8053838" cy="956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Wydatki na wybrane zadanie oświatowe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zrealizowane w 2018 r. w zł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622618" y="969328"/>
            <a:ext cx="7818120" cy="8340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en-GB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975570"/>
              </p:ext>
            </p:extLst>
          </p:nvPr>
        </p:nvGraphicFramePr>
        <p:xfrm>
          <a:off x="88980" y="1236877"/>
          <a:ext cx="4473757" cy="4783332"/>
        </p:xfrm>
        <a:graphic>
          <a:graphicData uri="http://schemas.openxmlformats.org/drawingml/2006/table">
            <a:tbl>
              <a:tblPr bandRow="1"/>
              <a:tblGrid>
                <a:gridCol w="506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0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998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Szkoły podstawowe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14 569 000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59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Oddziały „0” w SP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703 000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5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Przedszkola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6 554 000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54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Przedszkola spec.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779 000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54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Punkty przedszkolne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6 000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61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Gimnazja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1 321 000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54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Dowozy do szkół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591 000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998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Doskonalenie Zawod. Nauczycieli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90 000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7489"/>
              </p:ext>
            </p:extLst>
          </p:nvPr>
        </p:nvGraphicFramePr>
        <p:xfrm>
          <a:off x="4562738" y="1236874"/>
          <a:ext cx="4581262" cy="4783332"/>
        </p:xfrm>
        <a:graphic>
          <a:graphicData uri="http://schemas.openxmlformats.org/drawingml/2006/table">
            <a:tbl>
              <a:tblPr/>
              <a:tblGrid>
                <a:gridCol w="525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8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7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216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Spec. org. nauki w P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846 000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93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Spec. org. nauki w SP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986 000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58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Spec. org. nauki </a:t>
                      </a:r>
                    </a:p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w gimnazjach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5 000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62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Bezpłatne podręczniki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184 000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12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Pozostała działalność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72 000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97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Świetlice szkolne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1 205 000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158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Wczesne </a:t>
                      </a:r>
                      <a:r>
                        <a:rPr lang="pl-PL" sz="2000" b="1" i="0" u="none" strike="noStrike" dirty="0" err="1">
                          <a:solidFill>
                            <a:srgbClr val="0070C0"/>
                          </a:solidFill>
                          <a:latin typeface="Arial"/>
                        </a:rPr>
                        <a:t>Wspomag</a:t>
                      </a:r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. </a:t>
                      </a:r>
                    </a:p>
                    <a:p>
                      <a:pPr algn="ctr" fontAlgn="ctr"/>
                      <a:r>
                        <a:rPr lang="pl-PL" sz="2000" b="1" i="0" u="none" strike="noStrike" dirty="0" err="1">
                          <a:solidFill>
                            <a:srgbClr val="0070C0"/>
                          </a:solidFill>
                          <a:latin typeface="Arial"/>
                        </a:rPr>
                        <a:t>Rozw</a:t>
                      </a:r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. w </a:t>
                      </a:r>
                      <a:r>
                        <a:rPr lang="pl-PL" sz="2000" b="1" i="0" u="none" strike="noStrike" dirty="0" err="1">
                          <a:solidFill>
                            <a:srgbClr val="0070C0"/>
                          </a:solidFill>
                          <a:latin typeface="Arial"/>
                        </a:rPr>
                        <a:t>przedszk</a:t>
                      </a:r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125 000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4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Stypendia szkolne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45 000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68995"/>
              </p:ext>
            </p:extLst>
          </p:nvPr>
        </p:nvGraphicFramePr>
        <p:xfrm>
          <a:off x="703262" y="6130930"/>
          <a:ext cx="7737476" cy="609600"/>
        </p:xfrm>
        <a:graphic>
          <a:graphicData uri="http://schemas.openxmlformats.org/drawingml/2006/table">
            <a:tbl>
              <a:tblPr/>
              <a:tblGrid>
                <a:gridCol w="822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8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720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Obsługa administracyjna, kadrowo-płacowa i  księgowo-finansowa szkół i przedszkoli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2000" b="1" i="0" u="none" strike="noStrike" dirty="0">
                          <a:latin typeface="Arial"/>
                        </a:rPr>
                        <a:t>1 045 000</a:t>
                      </a:r>
                    </a:p>
                  </a:txBody>
                  <a:tcPr marL="0" marR="1143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C8B1A41D-3574-4F0E-8D15-5F5E6DED4E08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29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23528" y="476251"/>
            <a:ext cx="8496944" cy="1512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/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Wydzielony Rachunek Dochodów* 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prowadzony przez gminne jednostki oświatowe</a:t>
            </a:r>
            <a:r>
              <a:rPr lang="pl-PL" altLang="pl-PL" sz="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528 407 zł, </a:t>
            </a:r>
            <a:r>
              <a:rPr lang="pl-PL" altLang="pl-PL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 tym:</a:t>
            </a: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500063" y="476250"/>
            <a:ext cx="7777162" cy="3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7652" name="pole tekstowe 3"/>
          <p:cNvSpPr txBox="1">
            <a:spLocks noChangeArrowheads="1"/>
          </p:cNvSpPr>
          <p:nvPr/>
        </p:nvSpPr>
        <p:spPr bwMode="auto">
          <a:xfrm>
            <a:off x="323528" y="1988840"/>
            <a:ext cx="8928992" cy="4401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Józefowie				  </a:t>
            </a:r>
            <a:r>
              <a:rPr lang="en-GB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14 714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Nieporęcie				 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13 596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Izabelinie				 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13 488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Białobrzegach			 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10 205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ZSP w Wólce Radzymińskiej					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123 372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Szkoła Podstawowa w Stanisławowie </a:t>
            </a:r>
            <a:r>
              <a:rPr lang="pl-PL" altLang="pl-PL" b="1" dirty="0" err="1"/>
              <a:t>Pierwsz</a:t>
            </a:r>
            <a:r>
              <a:rPr lang="pl-PL" altLang="pl-PL" b="1" dirty="0"/>
              <a:t>.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41 805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Gminne Przedszkole w Nieporęcie				 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157 440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Gminne Przedszkole w Zegrzu Południowym	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67 835 zł</a:t>
            </a:r>
            <a:endParaRPr lang="pl-PL" altLang="pl-PL" b="1" dirty="0"/>
          </a:p>
          <a:p>
            <a:pPr marL="342900" indent="-342900" eaLnBrk="0" hangingPunct="0">
              <a:buFont typeface="Wingdings" panose="05000000000000000000" pitchFamily="2" charset="2"/>
              <a:buChar char="v"/>
            </a:pPr>
            <a:r>
              <a:rPr lang="pl-PL" altLang="pl-PL" b="1" dirty="0"/>
              <a:t>Gminne Przedszkole w Białobrzegach			  </a:t>
            </a: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85 952 zł</a:t>
            </a:r>
          </a:p>
          <a:p>
            <a:pPr eaLnBrk="0" hangingPunct="0"/>
            <a:endParaRPr lang="pl-PL" altLang="pl-PL" sz="1600" b="1" dirty="0">
              <a:solidFill>
                <a:srgbClr val="FFFF00"/>
              </a:solidFill>
              <a:latin typeface="Lucida Sans Unicode" panose="020B0602030504020204" pitchFamily="34" charset="0"/>
            </a:endParaRPr>
          </a:p>
          <a:p>
            <a:pPr eaLnBrk="0" hangingPunct="0"/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*Wykonanie uchwały Nr XLVI/81/2017 w sprawie gromadzenia dochodów na wydzielonym rachunku przez jednostki budżetowe prowadzące działalność </a:t>
            </a:r>
          </a:p>
          <a:p>
            <a:pPr eaLnBrk="0" hangingPunct="0"/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określoną w ustawie z dnia 14.12.2016 r. – Prawo oświatowe.</a:t>
            </a:r>
            <a:endParaRPr lang="pl-PL" altLang="pl-PL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61146D07-31AA-43BF-8EAE-16F7B4F9488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3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11561" y="476672"/>
            <a:ext cx="8064896" cy="65147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Najważniejsze zadanie zrealizowane na podstawie ustawy - Przepisy wprowadzające ustawę - Prawo oświatowe: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500" b="1" dirty="0">
              <a:solidFill>
                <a:srgbClr val="F88A10"/>
              </a:solidFill>
              <a:latin typeface="Lucida Sans Unicode" panose="020B0602030504020204" pitchFamily="34" charset="0"/>
            </a:endParaRP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rgbClr val="FFFF00"/>
                </a:solidFill>
              </a:rPr>
              <a:t>WDROŻENIE REFORMY OŚWIATY</a:t>
            </a: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  i podjęcie uchwał przez radę gminy: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500" b="1" dirty="0">
              <a:solidFill>
                <a:srgbClr val="FFFF00"/>
              </a:solidFill>
              <a:latin typeface="Lucida Sans Unicode" panose="020B0602030504020204" pitchFamily="34" charset="0"/>
            </a:endParaRPr>
          </a:p>
          <a:p>
            <a:pPr marL="457200" indent="-4572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Nr XXXVII/8/2017 – w sprawie projektu dostosowania sieci szkół podstawowych i gimnazjów prowadzonych przez gminę Nieporęt do nowego ustroju szkolnego,</a:t>
            </a:r>
          </a:p>
          <a:p>
            <a:pPr marL="457200" indent="-4572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Nr XXXVIII/14/2017- w sprawie dostosowania sieci szkół podstawowych i gimnazjum prowadzonych przez gminę Nieporęt do nowego ustroju szkolnego,</a:t>
            </a:r>
          </a:p>
          <a:p>
            <a:pPr marL="457200" indent="-4572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5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457200" indent="-4572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Nr XLVI/82/2017, Nr XLVI/83/2017, Nr XLVI/84/2017,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 Nr XLVI/85/2017  i Nr XLVI/86/2017 -  w sprawie 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 stwierdzenia przekształcenia dotychczasowych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 sześcioletnich szkół podstawowych w ośmioletnie szkoły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 podstawowe.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0669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82CF70FC-426F-4182-BC82-EE659E5D540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30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182524" y="5589240"/>
            <a:ext cx="8961475" cy="1017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</a:rPr>
              <a:t>Uczestnicy Programu Erasmus+ z Hiszpanii, Portugalii i Włoch oraz uczniowie Szkoły Podstawowej im. I Batalionu Saperów Kościuszkowskich </a:t>
            </a:r>
          </a:p>
          <a:p>
            <a:pPr algn="ctr" eaLnBrk="0" hangingPunct="0"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</a:rPr>
              <a:t>w Izabelinie z wizytą w Urzędzie Gminy – 14 maja 2019 r.</a:t>
            </a:r>
          </a:p>
        </p:txBody>
      </p:sp>
      <p:pic>
        <p:nvPicPr>
          <p:cNvPr id="1026" name="Picture 2" descr="https://www.nieporet.pl/wp-content/uploads/2019/05/img_1215-1024x395.jpg">
            <a:extLst>
              <a:ext uri="{FF2B5EF4-FFF2-40B4-BE49-F238E27FC236}">
                <a16:creationId xmlns:a16="http://schemas.microsoft.com/office/drawing/2014/main" id="{840027ED-513C-41E3-8AD5-9CBEB9A5B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25" y="1340768"/>
            <a:ext cx="877895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0924B76-A3DA-4AE3-91B8-DE76C0AB5462}"/>
              </a:ext>
            </a:extLst>
          </p:cNvPr>
          <p:cNvSpPr txBox="1"/>
          <p:nvPr/>
        </p:nvSpPr>
        <p:spPr>
          <a:xfrm>
            <a:off x="2123728" y="332656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3600" b="1" dirty="0">
                <a:solidFill>
                  <a:srgbClr val="FFFF00"/>
                </a:solidFill>
              </a:rPr>
              <a:t>Erasmus+</a:t>
            </a:r>
            <a:endParaRPr lang="pl-PL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61146D07-31AA-43BF-8EAE-16F7B4F9488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4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67545" y="548680"/>
            <a:ext cx="8208912" cy="61115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Najważniejsze zadania zrealizowane na podstawie ustawy Prawo oświatowe: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800" b="1" dirty="0">
              <a:solidFill>
                <a:srgbClr val="F88A10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zapewnienie dzieciom prawa do wychowania przedszkolnego </a:t>
            </a: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(uchwała Nr LII/6/2018 rady gminy w sprawie ustalenia czasu bezpłatnego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   nauczania, wychowania i opieki oraz wysokości opłat (…) w czasie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   przekraczającym czas bezpłatnego nauczania, wychowania i opieki), </a:t>
            </a:r>
          </a:p>
          <a:p>
            <a:pPr marL="342900" indent="-342900" hangingPunct="0"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zapewnienie uczniom realizacji obowiązku szkolnego, </a:t>
            </a:r>
          </a:p>
          <a:p>
            <a:pPr marL="342900" indent="-342900" hangingPunct="0"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kontrola spełniania obowiązku nauki przez młodzież,</a:t>
            </a:r>
          </a:p>
          <a:p>
            <a:pPr marL="342900" indent="-342900" hangingPunct="0"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zapewnienie bezpłatnego dowozu uczniom uprawnionym,</a:t>
            </a:r>
          </a:p>
          <a:p>
            <a:pPr marL="342900" indent="-342900" hangingPunct="0"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rekrutacja uczniów do szkół podstawowych i przedszkoli </a:t>
            </a: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(uchwała Nr XXXVIII/15/2017 rady gminy w sprawie określenia kryteriów (…) w postępowaniu rekrutacyjnym do przedszkoli, oddziałów przedszkolnych w szkołach podstawowych i klas pierwszych szkół podstawowych(…),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przeprowadzenie konkursów na dyrektorów szkół,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1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nadzorowanie, korekta i opiniowanie z MKO i ZNP arkuszy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organizacji szkół i aneksów do arkuszy.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85403" y="1484784"/>
            <a:ext cx="7934275" cy="457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29751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61146D07-31AA-43BF-8EAE-16F7B4F9488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5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93725" y="836712"/>
            <a:ext cx="8442771" cy="53036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Najważniejsze zadania zrealizowane na podstawie ustawy Karta Nauczyciela: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1400" b="1" dirty="0">
              <a:solidFill>
                <a:srgbClr val="F88A10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zapewnienie nauczycielom średnich wynagrodzeń,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przeprowadzenie procedur egzaminacyjnych na stopień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nauczyciela mianowanego,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przeprowadzenie procedury oceny pracy dyrektorów,</a:t>
            </a:r>
          </a:p>
          <a:p>
            <a:pPr marL="342900" indent="-342900" hangingPunct="0"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organizacja doskonalenia zawodowego nauczycieli 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</a:t>
            </a: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(uchwała Nr LII/8/2018 rady gminy w sprawie ustalenia planu dofinansowania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    form doskonalenia zawodowego nauczycieli na 2018 r. oraz (…),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monitorowanie przestrzegania przez dyrektorów prawa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pracy wobec pracowników zatrudnionych w szkołach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 i przedszkolach.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28624" y="1988840"/>
            <a:ext cx="8121651" cy="1440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65482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61146D07-31AA-43BF-8EAE-16F7B4F9488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6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39749" y="1052736"/>
            <a:ext cx="8175625" cy="6553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Najważniejsze zadania zrealizowane na podstawie ustawy o finansowaniu zadań oświatowych: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1400" b="1" dirty="0">
              <a:solidFill>
                <a:srgbClr val="F88A10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wyposażenie uczniów w bezpłatne podręczniki i materiały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edukacyjne,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5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ustalenie podstawowej kwoty dotacji dla przedszkoli 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i dokonanie jej ustawowych, dwukrotnych aktualizacji,  </a:t>
            </a:r>
          </a:p>
          <a:p>
            <a:pPr marL="342900" indent="-342900" hangingPunct="0"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ustalanie trybu udzielania i rozliczania dotacji dla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przedszkoli niepublicznych na terenie gminy </a:t>
            </a: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(uchwała nr 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   LII/5/2018 w sprawie ustalenia trybu udzielania i rozliczania dotacji dla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16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   niepublicznych przedszkoli (…) na terenie gminy Nieporęt (…), </a:t>
            </a:r>
            <a:r>
              <a:rPr lang="pl-PL" altLang="pl-PL" sz="2000" b="1" dirty="0">
                <a:latin typeface="Lucida Sans Unicode" panose="020B0602030504020204" pitchFamily="34" charset="0"/>
              </a:rPr>
              <a:t>oraz 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    </a:t>
            </a:r>
            <a:r>
              <a:rPr lang="pl-PL" altLang="pl-PL" sz="2000" b="1" dirty="0">
                <a:latin typeface="Lucida Sans Unicode" panose="020B0602030504020204" pitchFamily="34" charset="0"/>
              </a:rPr>
              <a:t>co</a:t>
            </a: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miesięczne naliczenie i przekazanie dotacji przedszkolom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niepublicznym,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rozliczenie z innymi </a:t>
            </a:r>
            <a:r>
              <a:rPr lang="pl-PL" altLang="pl-PL" sz="2000" b="1" dirty="0" err="1">
                <a:solidFill>
                  <a:srgbClr val="FFFFFF"/>
                </a:solidFill>
                <a:latin typeface="Lucida Sans Unicode" panose="020B0602030504020204" pitchFamily="34" charset="0"/>
              </a:rPr>
              <a:t>jst</a:t>
            </a: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za edukację przedszkolną.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28625" y="2132856"/>
            <a:ext cx="7953376" cy="2880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881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61146D07-31AA-43BF-8EAE-16F7B4F9488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7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59244" y="1412777"/>
            <a:ext cx="8261228" cy="45480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Najważniejsze zadanie zrealizowane na podstawie ustawy o systemie informacji oświatowej:</a:t>
            </a:r>
            <a:r>
              <a:rPr lang="pl-PL" altLang="pl-PL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1200" b="1" dirty="0">
              <a:solidFill>
                <a:srgbClr val="F88A10"/>
              </a:solidFill>
              <a:latin typeface="Lucida Sans Unicode" panose="020B0602030504020204" pitchFamily="34" charset="0"/>
            </a:endParaRP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Prowadzenie bazy danych oświatowych, kontrola 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i korekta sprawozdań szkół i przedszkoli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prowadzonych przez gminę oraz przedszkoli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niepublicznych – stanowiących podstawę naliczenia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wysokości kwoty subwencji ogólnej części oświatowej dla gminy Nieporęt na 2019 r.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 flipV="1">
            <a:off x="703260" y="2005206"/>
            <a:ext cx="8045203" cy="1996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/>
          <a:lstStyle/>
          <a:p>
            <a:pPr algn="ctr" eaLnBrk="0" hangingPunct="0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en-GB" altLang="pl-PL" sz="28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8807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887538" cy="439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/>
          <a:lstStyle/>
          <a:p>
            <a:pPr algn="r" eaLnBrk="0" hangingPunct="0"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61146D07-31AA-43BF-8EAE-16F7B4F9488B}" type="slidenum">
              <a:rPr lang="en-GB" altLang="pl-PL" sz="1400">
                <a:solidFill>
                  <a:srgbClr val="578963"/>
                </a:solidFill>
              </a:rPr>
              <a:pPr algn="r" eaLnBrk="0" hangingPunct="0">
                <a:spcBef>
                  <a:spcPts val="875"/>
                </a:spcBef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</a:pPr>
              <a:t>8</a:t>
            </a:fld>
            <a:endParaRPr lang="en-GB" altLang="pl-PL" sz="1400">
              <a:solidFill>
                <a:srgbClr val="578963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742181" y="1058030"/>
            <a:ext cx="7973194" cy="50820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Inne zadania zrealizowane w szkołach 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i przedszkolach gminnych</a:t>
            </a:r>
          </a:p>
          <a:p>
            <a:pPr algn="ctr" hangingPunct="0">
              <a:lnSpc>
                <a:spcPct val="90000"/>
              </a:lnSpc>
              <a:spcBef>
                <a:spcPts val="875"/>
              </a:spcBef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1200" b="1" dirty="0">
              <a:solidFill>
                <a:srgbClr val="F88A10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organizacja pomocy psychologiczno-pedagogicznej, 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prowadzenie klas sportowych,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1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bezpłatna nauka pływania dla wszystkich uczniów 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w ramach zajęć wychowania fizycznego,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5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1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  <a:p>
            <a:pPr marL="342900" indent="-342900" hangingPunct="0"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rozwijanie zainteresowań uczniów (innowacje</a:t>
            </a:r>
          </a:p>
          <a:p>
            <a:pPr hangingPunct="0">
              <a:spcBef>
                <a:spcPts val="0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    pedagogiczne, koła zainteresowań, konkursy gminne), 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realizacja Rządowego Programu „Aktywna Tablica”,</a:t>
            </a:r>
          </a:p>
          <a:p>
            <a:pPr marL="342900" indent="-342900" hangingPunct="0">
              <a:lnSpc>
                <a:spcPct val="90000"/>
              </a:lnSpc>
              <a:spcBef>
                <a:spcPts val="875"/>
              </a:spcBef>
              <a:buSzPct val="100000"/>
              <a:buFont typeface="Wingdings" panose="05000000000000000000" pitchFamily="2" charset="2"/>
              <a:buChar char="v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pl-PL" altLang="pl-PL" sz="2000" b="1" dirty="0">
                <a:latin typeface="Lucida Sans Unicode" panose="020B0602030504020204" pitchFamily="34" charset="0"/>
              </a:rPr>
              <a:t>udział uczniów SP w Izabelinie w międzynarodowym   programie edukacyjnym „ERASMUS+”.</a:t>
            </a:r>
          </a:p>
          <a:p>
            <a:pPr hangingPunct="0">
              <a:lnSpc>
                <a:spcPct val="90000"/>
              </a:lnSpc>
              <a:spcBef>
                <a:spcPts val="875"/>
              </a:spcBef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pl-PL" altLang="pl-PL" sz="2000" b="1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64420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2"/>
          <p:cNvSpPr>
            <a:spLocks noGrp="1" noChangeArrowheads="1"/>
          </p:cNvSpPr>
          <p:nvPr>
            <p:ph type="ctrTitle"/>
          </p:nvPr>
        </p:nvSpPr>
        <p:spPr>
          <a:xfrm>
            <a:off x="686090" y="1110913"/>
            <a:ext cx="7772400" cy="1225550"/>
          </a:xfrm>
        </p:spPr>
        <p:txBody>
          <a:bodyPr/>
          <a:lstStyle/>
          <a:p>
            <a:pPr algn="ctr"/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801 – Oświata i wychowanie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 854 – Edukacyjna opieka wychowawcza</a:t>
            </a:r>
            <a:b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</a:br>
            <a:r>
              <a:rPr lang="pl-PL" altLang="pl-PL" sz="28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Dz.750 - Administracja publiczna (GZO)</a:t>
            </a:r>
            <a:endParaRPr lang="pl-PL" altLang="pl-PL" sz="2800" dirty="0"/>
          </a:p>
        </p:txBody>
      </p:sp>
      <p:sp>
        <p:nvSpPr>
          <p:cNvPr id="7170" name="Subtit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686685"/>
            <a:ext cx="8107680" cy="5416550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Plan wydatków na oświatę ogółem </a:t>
            </a:r>
          </a:p>
          <a:p>
            <a:r>
              <a:rPr lang="pl-PL" altLang="pl-PL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</a:rPr>
              <a:t> 35 901 044 zł</a:t>
            </a:r>
          </a:p>
          <a:p>
            <a:pPr algn="l"/>
            <a:endParaRPr lang="pl-PL" altLang="pl-PL" sz="1000" b="1" dirty="0">
              <a:solidFill>
                <a:srgbClr val="FFFF00"/>
              </a:solidFill>
              <a:latin typeface="Lucida Sans Unicode" panose="020B0602030504020204" pitchFamily="34" charset="0"/>
            </a:endParaRPr>
          </a:p>
          <a:p>
            <a:pPr algn="l"/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Wykonanie planu wydatków		34 327 376 zł</a:t>
            </a:r>
          </a:p>
          <a:p>
            <a:pPr algn="l"/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(95,62% planu), w tym: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wydatki bieżące					29 191 063 zł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l-PL" altLang="pl-PL" sz="2800" b="1" dirty="0">
                <a:solidFill>
                  <a:srgbClr val="FFFF00"/>
                </a:solidFill>
                <a:latin typeface="Lucida Sans Unicode" panose="020B0602030504020204" pitchFamily="34" charset="0"/>
              </a:rPr>
              <a:t>wydatki majątkowe				  5 136 313 zł</a:t>
            </a:r>
          </a:p>
          <a:p>
            <a:endParaRPr lang="pl-PL" altLang="pl-PL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yw pakietu Office">
      <a:majorFont>
        <a:latin typeface="Times New Roman"/>
        <a:ea typeface=""/>
        <a:cs typeface="Lucida Sans Unicode"/>
      </a:majorFont>
      <a:minorFont>
        <a:latin typeface="Times New Roman"/>
        <a:ea typeface=""/>
        <a:cs typeface="Lucida Sans Unicode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1334</Words>
  <Application>Microsoft Office PowerPoint</Application>
  <PresentationFormat>Pokaz na ekranie (4:3)</PresentationFormat>
  <Paragraphs>476</Paragraphs>
  <Slides>30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5" baseType="lpstr">
      <vt:lpstr>Arial</vt:lpstr>
      <vt:lpstr>Lucida Sans Unicode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Dz. 801 – Oświata i wychowanie Dz. 854 – Edukacyjna opieka wychowawcza Dz.750 - Administracja publiczna (GZO)</vt:lpstr>
      <vt:lpstr>Prezentacja programu PowerPoint</vt:lpstr>
      <vt:lpstr>Dz. 801 – Oświata i wychowanie Dz. 854 – Edukacyjna opieka wychowawcza Dz. 750 - Administracja publiczna - GZO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Pobieranie próbek paliw ze zbiorników pojazdów</dc:title>
  <dc:creator>Advent</dc:creator>
  <cp:lastModifiedBy>h.galas</cp:lastModifiedBy>
  <cp:revision>1166</cp:revision>
  <cp:lastPrinted>2019-06-13T06:10:26Z</cp:lastPrinted>
  <dcterms:created xsi:type="dcterms:W3CDTF">2017-06-01T19:03:00Z</dcterms:created>
  <dcterms:modified xsi:type="dcterms:W3CDTF">2019-06-13T06:16:59Z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1033-10.2.0.6020</vt:lpwstr>
  </property>
</Properties>
</file>