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36"/>
  </p:notesMasterIdLst>
  <p:sldIdLst>
    <p:sldId id="256" r:id="rId2"/>
    <p:sldId id="257" r:id="rId3"/>
    <p:sldId id="296" r:id="rId4"/>
    <p:sldId id="299" r:id="rId5"/>
    <p:sldId id="298" r:id="rId6"/>
    <p:sldId id="300" r:id="rId7"/>
    <p:sldId id="301" r:id="rId8"/>
    <p:sldId id="258" r:id="rId9"/>
    <p:sldId id="260" r:id="rId10"/>
    <p:sldId id="303" r:id="rId11"/>
    <p:sldId id="304" r:id="rId12"/>
    <p:sldId id="302" r:id="rId13"/>
    <p:sldId id="307" r:id="rId14"/>
    <p:sldId id="306" r:id="rId15"/>
    <p:sldId id="308" r:id="rId16"/>
    <p:sldId id="309" r:id="rId17"/>
    <p:sldId id="310" r:id="rId18"/>
    <p:sldId id="311" r:id="rId19"/>
    <p:sldId id="312" r:id="rId20"/>
    <p:sldId id="313" r:id="rId21"/>
    <p:sldId id="314" r:id="rId22"/>
    <p:sldId id="315" r:id="rId23"/>
    <p:sldId id="271" r:id="rId24"/>
    <p:sldId id="316" r:id="rId25"/>
    <p:sldId id="275" r:id="rId26"/>
    <p:sldId id="276" r:id="rId27"/>
    <p:sldId id="283" r:id="rId28"/>
    <p:sldId id="286" r:id="rId29"/>
    <p:sldId id="288" r:id="rId30"/>
    <p:sldId id="294" r:id="rId31"/>
    <p:sldId id="293" r:id="rId32"/>
    <p:sldId id="295" r:id="rId33"/>
    <p:sldId id="305" r:id="rId34"/>
    <p:sldId id="291" r:id="rId35"/>
  </p:sldIdLst>
  <p:sldSz cx="9144000" cy="6858000" type="screen4x3"/>
  <p:notesSz cx="6797675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080808"/>
    <a:srgbClr val="9966FF"/>
    <a:srgbClr val="FFFFCC"/>
    <a:srgbClr val="00FFFF"/>
    <a:srgbClr val="99FF33"/>
    <a:srgbClr val="FF9966"/>
    <a:srgbClr val="CC0066"/>
    <a:srgbClr val="00CC00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43" autoAdjust="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title>
      <c:layout>
        <c:manualLayout>
          <c:xMode val="edge"/>
          <c:yMode val="edge"/>
          <c:x val="0.24095392254946604"/>
          <c:y val="1.8567251461988305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WŁASNOŚĆ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rgbClr val="CC0066"/>
              </a:solidFill>
            </c:spPr>
          </c:dPt>
          <c:dPt>
            <c:idx val="2"/>
            <c:bubble3D val="0"/>
            <c:spPr>
              <a:solidFill>
                <a:srgbClr val="080808"/>
              </a:solidFill>
            </c:spPr>
          </c:dPt>
          <c:dPt>
            <c:idx val="3"/>
            <c:bubble3D val="0"/>
            <c:spPr>
              <a:solidFill>
                <a:srgbClr val="99FF33"/>
              </a:solidFill>
            </c:spPr>
          </c:dPt>
          <c:dPt>
            <c:idx val="4"/>
            <c:bubble3D val="0"/>
            <c:spPr>
              <a:solidFill>
                <a:srgbClr val="FFFFCC"/>
              </a:solidFill>
            </c:spPr>
          </c:dPt>
          <c:dPt>
            <c:idx val="6"/>
            <c:bubble3D val="0"/>
            <c:spPr>
              <a:solidFill>
                <a:srgbClr val="00FFFF"/>
              </a:solidFill>
            </c:spPr>
          </c:dPt>
          <c:dPt>
            <c:idx val="8"/>
            <c:bubble3D val="0"/>
            <c:spPr>
              <a:solidFill>
                <a:srgbClr val="FF9966"/>
              </a:solidFill>
            </c:spPr>
          </c:dPt>
          <c:dPt>
            <c:idx val="9"/>
            <c:bubble3D val="0"/>
            <c:spPr>
              <a:solidFill>
                <a:srgbClr val="6666FF"/>
              </a:solidFill>
            </c:spPr>
          </c:dPt>
          <c:dPt>
            <c:idx val="10"/>
            <c:bubble3D val="0"/>
            <c:spPr>
              <a:solidFill>
                <a:srgbClr val="00CC00"/>
              </a:solidFill>
            </c:spPr>
          </c:dPt>
          <c:dPt>
            <c:idx val="11"/>
            <c:bubble3D val="0"/>
            <c:spPr>
              <a:solidFill>
                <a:srgbClr val="FF33CC"/>
              </a:solidFill>
            </c:spPr>
          </c:dPt>
          <c:dPt>
            <c:idx val="13"/>
            <c:bubble3D val="0"/>
            <c:spPr>
              <a:solidFill>
                <a:srgbClr val="7030A0"/>
              </a:solidFill>
            </c:spPr>
          </c:dPt>
          <c:dPt>
            <c:idx val="14"/>
            <c:bubble3D val="0"/>
            <c:spPr>
              <a:solidFill>
                <a:srgbClr val="FF0000"/>
              </a:solidFill>
            </c:spPr>
          </c:dPt>
          <c:dPt>
            <c:idx val="15"/>
            <c:bubble3D val="0"/>
            <c:spPr>
              <a:solidFill>
                <a:srgbClr val="FFFF00"/>
              </a:solidFill>
            </c:spPr>
          </c:dPt>
          <c:cat>
            <c:strRef>
              <c:f>Arkusz1!$A$2:$A$18</c:f>
              <c:strCache>
                <c:ptCount val="17"/>
                <c:pt idx="0">
                  <c:v>Nieporęt </c:v>
                </c:pt>
                <c:pt idx="1">
                  <c:v>Aleksandrów </c:v>
                </c:pt>
                <c:pt idx="2">
                  <c:v>Beniaminów  </c:v>
                </c:pt>
                <c:pt idx="3">
                  <c:v>Białobrzegi </c:v>
                </c:pt>
                <c:pt idx="4">
                  <c:v>Czarna Struga</c:v>
                </c:pt>
                <c:pt idx="5">
                  <c:v>Izabelin </c:v>
                </c:pt>
                <c:pt idx="6">
                  <c:v>Józefów </c:v>
                </c:pt>
                <c:pt idx="7">
                  <c:v>Kąty Węgierwskie </c:v>
                </c:pt>
                <c:pt idx="8">
                  <c:v>Michałów-Grabina </c:v>
                </c:pt>
                <c:pt idx="9">
                  <c:v>Rembelszczyzna </c:v>
                </c:pt>
                <c:pt idx="10">
                  <c:v>Rynia </c:v>
                </c:pt>
                <c:pt idx="11">
                  <c:v>Stanisławów Pierwszy </c:v>
                </c:pt>
                <c:pt idx="12">
                  <c:v>Stanisławów Drugi </c:v>
                </c:pt>
                <c:pt idx="13">
                  <c:v>Wola Aleksandra </c:v>
                </c:pt>
                <c:pt idx="14">
                  <c:v>Wólka Radzymińska </c:v>
                </c:pt>
                <c:pt idx="15">
                  <c:v>Zegrze Południowe </c:v>
                </c:pt>
                <c:pt idx="16">
                  <c:v>Warszawa Białołęka </c:v>
                </c:pt>
              </c:strCache>
            </c:strRef>
          </c:cat>
          <c:val>
            <c:numRef>
              <c:f>Arkusz1!$B$2:$B$18</c:f>
              <c:numCache>
                <c:formatCode>General</c:formatCode>
                <c:ptCount val="17"/>
                <c:pt idx="0">
                  <c:v>43.503799999999998</c:v>
                </c:pt>
                <c:pt idx="1">
                  <c:v>1.304</c:v>
                </c:pt>
                <c:pt idx="2">
                  <c:v>0.1641</c:v>
                </c:pt>
                <c:pt idx="3">
                  <c:v>14.3088</c:v>
                </c:pt>
                <c:pt idx="4">
                  <c:v>0.37219999999999998</c:v>
                </c:pt>
                <c:pt idx="5">
                  <c:v>2.5926</c:v>
                </c:pt>
                <c:pt idx="6">
                  <c:v>9.3741000000000003</c:v>
                </c:pt>
                <c:pt idx="7">
                  <c:v>5.5932000000000004</c:v>
                </c:pt>
                <c:pt idx="8">
                  <c:v>2.3940000000000001</c:v>
                </c:pt>
                <c:pt idx="9">
                  <c:v>4.5087999999999999</c:v>
                </c:pt>
                <c:pt idx="10">
                  <c:v>0.4839</c:v>
                </c:pt>
                <c:pt idx="11">
                  <c:v>16.689599999999999</c:v>
                </c:pt>
                <c:pt idx="12">
                  <c:v>1.8291999999999999</c:v>
                </c:pt>
                <c:pt idx="13">
                  <c:v>4.0735999999999999</c:v>
                </c:pt>
                <c:pt idx="14">
                  <c:v>4.5159000000000002</c:v>
                </c:pt>
                <c:pt idx="15">
                  <c:v>4.8259999999999996</c:v>
                </c:pt>
                <c:pt idx="16">
                  <c:v>0.104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1"/>
        <c:txPr>
          <a:bodyPr/>
          <a:lstStyle/>
          <a:p>
            <a:pPr>
              <a:defRPr sz="1800"/>
            </a:pPr>
            <a:endParaRPr lang="pl-PL"/>
          </a:p>
        </c:txPr>
      </c:legendEntry>
      <c:layout>
        <c:manualLayout>
          <c:xMode val="edge"/>
          <c:yMode val="edge"/>
          <c:x val="0.65604929818555291"/>
          <c:y val="0"/>
          <c:w val="0.33381984491280087"/>
          <c:h val="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title>
      <c:layout>
        <c:manualLayout>
          <c:xMode val="edge"/>
          <c:yMode val="edge"/>
          <c:x val="0.1333984054681755"/>
          <c:y val="3.403989465907474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SAMOISTNE POSIADANIE</c:v>
                </c:pt>
              </c:strCache>
            </c:strRef>
          </c:tx>
          <c:dPt>
            <c:idx val="0"/>
            <c:bubble3D val="0"/>
            <c:explosion val="4"/>
            <c:spPr>
              <a:solidFill>
                <a:srgbClr val="00B0F0"/>
              </a:solidFill>
            </c:spPr>
          </c:dPt>
          <c:dPt>
            <c:idx val="1"/>
            <c:bubble3D val="0"/>
            <c:explosion val="2"/>
            <c:spPr>
              <a:solidFill>
                <a:srgbClr val="CC0066"/>
              </a:solidFill>
            </c:spPr>
          </c:dPt>
          <c:dPt>
            <c:idx val="2"/>
            <c:bubble3D val="0"/>
            <c:spPr>
              <a:solidFill>
                <a:schemeClr val="tx1"/>
              </a:solidFill>
            </c:spPr>
          </c:dPt>
          <c:dPt>
            <c:idx val="3"/>
            <c:bubble3D val="0"/>
            <c:spPr>
              <a:solidFill>
                <a:srgbClr val="99FF33"/>
              </a:solidFill>
            </c:spPr>
          </c:dPt>
          <c:dPt>
            <c:idx val="4"/>
            <c:bubble3D val="0"/>
            <c:spPr>
              <a:solidFill>
                <a:srgbClr val="FFFFCC"/>
              </a:solidFill>
            </c:spPr>
          </c:dPt>
          <c:dPt>
            <c:idx val="6"/>
            <c:bubble3D val="0"/>
            <c:spPr>
              <a:solidFill>
                <a:srgbClr val="00FFFF"/>
              </a:solidFill>
            </c:spPr>
          </c:dPt>
          <c:dPt>
            <c:idx val="8"/>
            <c:bubble3D val="0"/>
            <c:spPr>
              <a:solidFill>
                <a:srgbClr val="FF9966"/>
              </a:solidFill>
            </c:spPr>
          </c:dPt>
          <c:dPt>
            <c:idx val="9"/>
            <c:bubble3D val="0"/>
            <c:spPr>
              <a:solidFill>
                <a:srgbClr val="7030A0"/>
              </a:solidFill>
            </c:spPr>
          </c:dPt>
          <c:dPt>
            <c:idx val="10"/>
            <c:bubble3D val="0"/>
            <c:spPr>
              <a:solidFill>
                <a:srgbClr val="00B050"/>
              </a:solidFill>
            </c:spPr>
          </c:dPt>
          <c:dPt>
            <c:idx val="11"/>
            <c:bubble3D val="0"/>
            <c:spPr>
              <a:solidFill>
                <a:srgbClr val="FF33CC"/>
              </a:solidFill>
            </c:spPr>
          </c:dPt>
          <c:dPt>
            <c:idx val="14"/>
            <c:bubble3D val="0"/>
            <c:spPr>
              <a:solidFill>
                <a:srgbClr val="FF0000"/>
              </a:solidFill>
            </c:spPr>
          </c:dPt>
          <c:dPt>
            <c:idx val="15"/>
            <c:bubble3D val="0"/>
            <c:spPr>
              <a:solidFill>
                <a:srgbClr val="FFFF00"/>
              </a:solidFill>
            </c:spPr>
          </c:dPt>
          <c:cat>
            <c:strRef>
              <c:f>Arkusz1!$A$2:$A$18</c:f>
              <c:strCache>
                <c:ptCount val="17"/>
                <c:pt idx="0">
                  <c:v>Nieporęt</c:v>
                </c:pt>
                <c:pt idx="1">
                  <c:v>Aleksandrów</c:v>
                </c:pt>
                <c:pt idx="2">
                  <c:v>Beniaminów </c:v>
                </c:pt>
                <c:pt idx="3">
                  <c:v>Białobrzegi</c:v>
                </c:pt>
                <c:pt idx="4">
                  <c:v>Czarna Struga</c:v>
                </c:pt>
                <c:pt idx="5">
                  <c:v>Izabelin</c:v>
                </c:pt>
                <c:pt idx="6">
                  <c:v>Józefów</c:v>
                </c:pt>
                <c:pt idx="7">
                  <c:v>Kąty Węgierwskie</c:v>
                </c:pt>
                <c:pt idx="8">
                  <c:v>Michałów-Grabina</c:v>
                </c:pt>
                <c:pt idx="9">
                  <c:v>Rembelszczyzna</c:v>
                </c:pt>
                <c:pt idx="10">
                  <c:v>Rynia</c:v>
                </c:pt>
                <c:pt idx="11">
                  <c:v>Stanisławów Pierwszy</c:v>
                </c:pt>
                <c:pt idx="12">
                  <c:v>Stanisławów Drugi</c:v>
                </c:pt>
                <c:pt idx="13">
                  <c:v>Wola Aleksandra</c:v>
                </c:pt>
                <c:pt idx="14">
                  <c:v>Wólka Radzymińska</c:v>
                </c:pt>
                <c:pt idx="15">
                  <c:v>Zegrze Południowe</c:v>
                </c:pt>
                <c:pt idx="16">
                  <c:v>Warszawa Białołęka</c:v>
                </c:pt>
              </c:strCache>
            </c:strRef>
          </c:cat>
          <c:val>
            <c:numRef>
              <c:f>Arkusz1!$B$2:$B$18</c:f>
              <c:numCache>
                <c:formatCode>General</c:formatCode>
                <c:ptCount val="17"/>
                <c:pt idx="0">
                  <c:v>8.1484000000000005</c:v>
                </c:pt>
                <c:pt idx="1">
                  <c:v>2.0478999999999998</c:v>
                </c:pt>
                <c:pt idx="2">
                  <c:v>0.73799999999999999</c:v>
                </c:pt>
                <c:pt idx="3">
                  <c:v>6.2752999999999997</c:v>
                </c:pt>
                <c:pt idx="4">
                  <c:v>0</c:v>
                </c:pt>
                <c:pt idx="5">
                  <c:v>2.2799999999999998</c:v>
                </c:pt>
                <c:pt idx="6">
                  <c:v>6.9439000000000002</c:v>
                </c:pt>
                <c:pt idx="7">
                  <c:v>6.6730999999999998</c:v>
                </c:pt>
                <c:pt idx="8">
                  <c:v>2.3940000000000001</c:v>
                </c:pt>
                <c:pt idx="9">
                  <c:v>1.0989</c:v>
                </c:pt>
                <c:pt idx="10">
                  <c:v>2.2847</c:v>
                </c:pt>
                <c:pt idx="11">
                  <c:v>5.5682999999999998</c:v>
                </c:pt>
                <c:pt idx="12">
                  <c:v>0.67079999999999995</c:v>
                </c:pt>
                <c:pt idx="13">
                  <c:v>0.17230000000000001</c:v>
                </c:pt>
                <c:pt idx="14">
                  <c:v>10.6357</c:v>
                </c:pt>
                <c:pt idx="15">
                  <c:v>3.9213</c:v>
                </c:pt>
                <c:pt idx="16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5604929818555291"/>
          <c:y val="0"/>
          <c:w val="0.33381984491280087"/>
          <c:h val="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TRWAŁY ZARZĄD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</c:spPr>
          </c:dPt>
          <c:dPt>
            <c:idx val="1"/>
            <c:bubble3D val="0"/>
            <c:spPr>
              <a:solidFill>
                <a:srgbClr val="99FF33"/>
              </a:solidFill>
            </c:spPr>
          </c:dPt>
          <c:dPt>
            <c:idx val="2"/>
            <c:bubble3D val="0"/>
            <c:spPr>
              <a:solidFill>
                <a:srgbClr val="00FFFF"/>
              </a:solidFill>
            </c:spPr>
          </c:dPt>
          <c:dPt>
            <c:idx val="3"/>
            <c:bubble3D val="0"/>
            <c:spPr>
              <a:solidFill>
                <a:srgbClr val="FF33CC"/>
              </a:solidFill>
            </c:spPr>
          </c:dPt>
          <c:dPt>
            <c:idx val="4"/>
            <c:bubble3D val="0"/>
            <c:spPr>
              <a:solidFill>
                <a:srgbClr val="FF0000"/>
              </a:solidFill>
            </c:spPr>
          </c:dPt>
          <c:dPt>
            <c:idx val="5"/>
            <c:bubble3D val="0"/>
            <c:spPr>
              <a:solidFill>
                <a:srgbClr val="FFFF00"/>
              </a:solidFill>
            </c:spPr>
          </c:dPt>
          <c:cat>
            <c:strRef>
              <c:f>Arkusz1!$A$2:$A$7</c:f>
              <c:strCache>
                <c:ptCount val="6"/>
                <c:pt idx="0">
                  <c:v>Nieporęt</c:v>
                </c:pt>
                <c:pt idx="1">
                  <c:v>Białobrzegi</c:v>
                </c:pt>
                <c:pt idx="2">
                  <c:v>Józefów</c:v>
                </c:pt>
                <c:pt idx="3">
                  <c:v>Stanisławów Pierwszy</c:v>
                </c:pt>
                <c:pt idx="4">
                  <c:v>Wólka Radzymińska</c:v>
                </c:pt>
                <c:pt idx="5">
                  <c:v>Zegrze Południowe</c:v>
                </c:pt>
              </c:strCache>
            </c:strRef>
          </c:cat>
          <c:val>
            <c:numRef>
              <c:f>Arkusz1!$B$2:$B$7</c:f>
              <c:numCache>
                <c:formatCode>General</c:formatCode>
                <c:ptCount val="6"/>
                <c:pt idx="0">
                  <c:v>2.3738999999999999</c:v>
                </c:pt>
                <c:pt idx="1">
                  <c:v>1.2249000000000001</c:v>
                </c:pt>
                <c:pt idx="2">
                  <c:v>1.1684000000000001</c:v>
                </c:pt>
                <c:pt idx="3">
                  <c:v>2.2439</c:v>
                </c:pt>
                <c:pt idx="4">
                  <c:v>0.85909999999999997</c:v>
                </c:pt>
                <c:pt idx="5">
                  <c:v>0.3145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UŻYTKOWANIE WIECZYSTE</c:v>
                </c:pt>
              </c:strCache>
            </c:strRef>
          </c:tx>
          <c:spPr>
            <a:solidFill>
              <a:srgbClr val="FFFFCC"/>
            </a:solidFill>
          </c:spPr>
          <c:dPt>
            <c:idx val="1"/>
            <c:bubble3D val="0"/>
            <c:spPr>
              <a:solidFill>
                <a:srgbClr val="9966FF"/>
              </a:solidFill>
            </c:spPr>
          </c:dPt>
          <c:cat>
            <c:strRef>
              <c:f>Arkusz1!$A$2:$A$3</c:f>
              <c:strCache>
                <c:ptCount val="2"/>
                <c:pt idx="0">
                  <c:v>Czarna Struga</c:v>
                </c:pt>
                <c:pt idx="1">
                  <c:v>Zegrze Południowe</c:v>
                </c:pt>
              </c:strCache>
            </c:strRef>
          </c:cat>
          <c:val>
            <c:numRef>
              <c:f>Arkusz1!$B$2:$B$3</c:f>
              <c:numCache>
                <c:formatCode>General</c:formatCode>
                <c:ptCount val="2"/>
                <c:pt idx="0">
                  <c:v>9.8199999999999996E-2</c:v>
                </c:pt>
                <c:pt idx="1">
                  <c:v>1.0999999999999999E-2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4338624338624338E-2"/>
          <c:y val="0.49200292397660822"/>
          <c:w val="0.83804232804232803"/>
          <c:h val="0.43204507797270958"/>
        </c:manualLayout>
      </c:layout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PODZIAŁ MIENIA KOMUNALNEGO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</c:spPr>
          </c:dPt>
          <c:dPt>
            <c:idx val="1"/>
            <c:bubble3D val="0"/>
            <c:spPr>
              <a:solidFill>
                <a:srgbClr val="FF0000"/>
              </a:solidFill>
            </c:spPr>
          </c:dPt>
          <c:dPt>
            <c:idx val="2"/>
            <c:bubble3D val="0"/>
            <c:spPr>
              <a:solidFill>
                <a:srgbClr val="080808"/>
              </a:solidFill>
            </c:spPr>
          </c:dPt>
          <c:dPt>
            <c:idx val="3"/>
            <c:bubble3D val="0"/>
            <c:spPr>
              <a:solidFill>
                <a:srgbClr val="FFFF00"/>
              </a:solidFill>
            </c:spPr>
          </c:dPt>
          <c:dPt>
            <c:idx val="4"/>
            <c:bubble3D val="0"/>
            <c:spPr>
              <a:solidFill>
                <a:srgbClr val="00B050"/>
              </a:solidFill>
            </c:spPr>
          </c:dPt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0</a:t>
                    </a:r>
                    <a:r>
                      <a:rPr lang="pl-PL" dirty="0" smtClean="0"/>
                      <a:t>,1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Arkusz1!$A$2:$A$6</c:f>
              <c:strCache>
                <c:ptCount val="5"/>
                <c:pt idx="0">
                  <c:v>GRUNTY STANOWIĄCE WŁASNOŚĆ - 108,3439 ha</c:v>
                </c:pt>
                <c:pt idx="1">
                  <c:v>GRUNTY STANOWIĄCE POSIADANIE SAMOISTNE - 58-8563 ha</c:v>
                </c:pt>
                <c:pt idx="2">
                  <c:v>GRUNTY PRZEKAZANE W UŻYTKOWANIE WIECZYSTE - 0,1092 ha</c:v>
                </c:pt>
                <c:pt idx="3">
                  <c:v>GRUNTY PRZEJĘTE W DZIERŻAWĘ, NAJEM, UŻYCZENIE - 11,9346 ha</c:v>
                </c:pt>
                <c:pt idx="4">
                  <c:v>GRUNTY PRZEKAZANE W TRWAŁY ZARZĄD - 8,1847 ha</c:v>
                </c:pt>
              </c:strCache>
            </c:strRef>
          </c:cat>
          <c:val>
            <c:numRef>
              <c:f>Arkusz1!$B$2:$B$6</c:f>
              <c:numCache>
                <c:formatCode>General</c:formatCode>
                <c:ptCount val="5"/>
                <c:pt idx="0">
                  <c:v>108.3439</c:v>
                </c:pt>
                <c:pt idx="1">
                  <c:v>58.856299999999997</c:v>
                </c:pt>
                <c:pt idx="2">
                  <c:v>0.10920000000000001</c:v>
                </c:pt>
                <c:pt idx="3">
                  <c:v>11.9346</c:v>
                </c:pt>
                <c:pt idx="4">
                  <c:v>8.1846999999999994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egendEntry>
        <c:idx val="0"/>
        <c:txPr>
          <a:bodyPr/>
          <a:lstStyle/>
          <a:p>
            <a:pPr>
              <a:defRPr sz="1200"/>
            </a:pPr>
            <a:endParaRPr lang="pl-PL"/>
          </a:p>
        </c:txPr>
      </c:legendEntry>
      <c:legendEntry>
        <c:idx val="1"/>
        <c:txPr>
          <a:bodyPr/>
          <a:lstStyle/>
          <a:p>
            <a:pPr>
              <a:defRPr sz="1200"/>
            </a:pPr>
            <a:endParaRPr lang="pl-PL"/>
          </a:p>
        </c:txPr>
      </c:legendEntry>
      <c:legendEntry>
        <c:idx val="2"/>
        <c:txPr>
          <a:bodyPr/>
          <a:lstStyle/>
          <a:p>
            <a:pPr>
              <a:defRPr sz="1200"/>
            </a:pPr>
            <a:endParaRPr lang="pl-PL"/>
          </a:p>
        </c:txPr>
      </c:legendEntry>
      <c:legendEntry>
        <c:idx val="3"/>
        <c:txPr>
          <a:bodyPr/>
          <a:lstStyle/>
          <a:p>
            <a:pPr>
              <a:defRPr sz="1200"/>
            </a:pPr>
            <a:endParaRPr lang="pl-PL"/>
          </a:p>
        </c:txPr>
      </c:legendEntry>
      <c:legendEntry>
        <c:idx val="4"/>
        <c:txPr>
          <a:bodyPr/>
          <a:lstStyle/>
          <a:p>
            <a:pPr>
              <a:defRPr sz="1200"/>
            </a:pPr>
            <a:endParaRPr lang="pl-PL"/>
          </a:p>
        </c:txPr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lokale mieszkalne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cat>
            <c:strRef>
              <c:f>Arkusz1!$A$2:$A$5</c:f>
              <c:strCache>
                <c:ptCount val="4"/>
                <c:pt idx="0">
                  <c:v>Nieporęt</c:v>
                </c:pt>
                <c:pt idx="1">
                  <c:v>Wólka Radzymińska</c:v>
                </c:pt>
                <c:pt idx="2">
                  <c:v>Zegrze Południowe</c:v>
                </c:pt>
                <c:pt idx="3">
                  <c:v>Białobrzegi</c:v>
                </c:pt>
              </c:strCache>
            </c:strRef>
          </c:cat>
          <c:val>
            <c:numRef>
              <c:f>Arkusz1!$B$2:$B$5</c:f>
              <c:numCache>
                <c:formatCode>General</c:formatCode>
                <c:ptCount val="4"/>
                <c:pt idx="0">
                  <c:v>6</c:v>
                </c:pt>
                <c:pt idx="1">
                  <c:v>7</c:v>
                </c:pt>
                <c:pt idx="2">
                  <c:v>9</c:v>
                </c:pt>
                <c:pt idx="3">
                  <c:v>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12171008"/>
        <c:axId val="212273792"/>
      </c:barChart>
      <c:catAx>
        <c:axId val="212171008"/>
        <c:scaling>
          <c:orientation val="minMax"/>
        </c:scaling>
        <c:delete val="0"/>
        <c:axPos val="b"/>
        <c:majorTickMark val="none"/>
        <c:minorTickMark val="none"/>
        <c:tickLblPos val="nextTo"/>
        <c:crossAx val="212273792"/>
        <c:crosses val="autoZero"/>
        <c:auto val="1"/>
        <c:lblAlgn val="ctr"/>
        <c:lblOffset val="100"/>
        <c:noMultiLvlLbl val="0"/>
      </c:catAx>
      <c:valAx>
        <c:axId val="21227379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12171008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WŁASNOŚĆ GMINY </a:t>
            </a:r>
            <a:r>
              <a:rPr lang="en-US" dirty="0" smtClean="0"/>
              <a:t>NIEPORĘT</a:t>
            </a:r>
            <a:r>
              <a:rPr lang="pl-PL" dirty="0" smtClean="0"/>
              <a:t> W HEKTARACH</a:t>
            </a:r>
            <a:endParaRPr lang="en-US" dirty="0"/>
          </a:p>
        </c:rich>
      </c:tx>
      <c:layout/>
      <c:overlay val="0"/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WŁASNOŚĆ GMINY NIEPORĘT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</c:spPr>
          </c:dPt>
          <c:cat>
            <c:numRef>
              <c:f>Arkusz1!$A$2:$A$4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Arkusz1!$B$2:$B$4</c:f>
              <c:numCache>
                <c:formatCode>General</c:formatCode>
                <c:ptCount val="3"/>
                <c:pt idx="0">
                  <c:v>114.0381</c:v>
                </c:pt>
                <c:pt idx="1">
                  <c:v>114.8451</c:v>
                </c:pt>
                <c:pt idx="2">
                  <c:v>116.6378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287668864"/>
        <c:axId val="287749632"/>
      </c:barChart>
      <c:catAx>
        <c:axId val="2876688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287749632"/>
        <c:crosses val="autoZero"/>
        <c:auto val="1"/>
        <c:lblAlgn val="ctr"/>
        <c:lblOffset val="100"/>
        <c:noMultiLvlLbl val="0"/>
      </c:catAx>
      <c:valAx>
        <c:axId val="2877496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87668864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NABYCIE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numRef>
              <c:f>Arkusz1!$A$2:$A$20</c:f>
              <c:numCache>
                <c:formatCode>General</c:formatCode>
                <c:ptCount val="19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</c:numCache>
            </c:numRef>
          </c:cat>
          <c:val>
            <c:numRef>
              <c:f>Arkusz1!$B$2:$B$20</c:f>
              <c:numCache>
                <c:formatCode>General</c:formatCode>
                <c:ptCount val="19"/>
                <c:pt idx="0">
                  <c:v>0.63</c:v>
                </c:pt>
                <c:pt idx="1">
                  <c:v>0.33</c:v>
                </c:pt>
                <c:pt idx="2">
                  <c:v>5.37</c:v>
                </c:pt>
                <c:pt idx="3">
                  <c:v>5.56</c:v>
                </c:pt>
                <c:pt idx="4">
                  <c:v>4.49</c:v>
                </c:pt>
                <c:pt idx="5">
                  <c:v>4.42</c:v>
                </c:pt>
                <c:pt idx="6">
                  <c:v>3.63</c:v>
                </c:pt>
                <c:pt idx="7">
                  <c:v>6.24</c:v>
                </c:pt>
                <c:pt idx="8">
                  <c:v>1.32</c:v>
                </c:pt>
                <c:pt idx="9">
                  <c:v>2.81</c:v>
                </c:pt>
                <c:pt idx="10">
                  <c:v>2.15</c:v>
                </c:pt>
                <c:pt idx="11">
                  <c:v>2.94</c:v>
                </c:pt>
                <c:pt idx="12">
                  <c:v>4.24</c:v>
                </c:pt>
                <c:pt idx="13">
                  <c:v>1.08</c:v>
                </c:pt>
                <c:pt idx="14">
                  <c:v>0.15</c:v>
                </c:pt>
                <c:pt idx="15">
                  <c:v>4.1900000000000004</c:v>
                </c:pt>
                <c:pt idx="16">
                  <c:v>1.64</c:v>
                </c:pt>
                <c:pt idx="17">
                  <c:v>1.59</c:v>
                </c:pt>
                <c:pt idx="18">
                  <c:v>2.16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ZBYCIE</c:v>
                </c:pt>
              </c:strCache>
            </c:strRef>
          </c:tx>
          <c:spPr>
            <a:solidFill>
              <a:srgbClr val="FF33CC"/>
            </a:solidFill>
          </c:spPr>
          <c:invertIfNegative val="0"/>
          <c:cat>
            <c:numRef>
              <c:f>Arkusz1!$A$2:$A$20</c:f>
              <c:numCache>
                <c:formatCode>General</c:formatCode>
                <c:ptCount val="19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</c:numCache>
            </c:numRef>
          </c:cat>
          <c:val>
            <c:numRef>
              <c:f>Arkusz1!$C$2:$C$20</c:f>
              <c:numCache>
                <c:formatCode>General</c:formatCode>
                <c:ptCount val="19"/>
                <c:pt idx="0">
                  <c:v>1.23</c:v>
                </c:pt>
                <c:pt idx="1">
                  <c:v>0.02</c:v>
                </c:pt>
                <c:pt idx="2">
                  <c:v>0.03</c:v>
                </c:pt>
                <c:pt idx="3">
                  <c:v>4</c:v>
                </c:pt>
                <c:pt idx="4">
                  <c:v>0</c:v>
                </c:pt>
                <c:pt idx="5">
                  <c:v>0.13</c:v>
                </c:pt>
                <c:pt idx="6">
                  <c:v>0.16</c:v>
                </c:pt>
                <c:pt idx="7">
                  <c:v>0</c:v>
                </c:pt>
                <c:pt idx="8">
                  <c:v>0.11</c:v>
                </c:pt>
                <c:pt idx="9">
                  <c:v>0.92</c:v>
                </c:pt>
                <c:pt idx="10">
                  <c:v>0</c:v>
                </c:pt>
                <c:pt idx="11">
                  <c:v>0.93</c:v>
                </c:pt>
                <c:pt idx="12">
                  <c:v>1.53</c:v>
                </c:pt>
                <c:pt idx="13">
                  <c:v>0.3</c:v>
                </c:pt>
                <c:pt idx="14">
                  <c:v>0</c:v>
                </c:pt>
                <c:pt idx="15">
                  <c:v>0.33</c:v>
                </c:pt>
                <c:pt idx="16">
                  <c:v>0.09</c:v>
                </c:pt>
                <c:pt idx="17">
                  <c:v>0.28999999999999998</c:v>
                </c:pt>
                <c:pt idx="18">
                  <c:v>0.37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0793216"/>
        <c:axId val="210794752"/>
      </c:barChart>
      <c:catAx>
        <c:axId val="210793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10794752"/>
        <c:crosses val="autoZero"/>
        <c:auto val="1"/>
        <c:lblAlgn val="ctr"/>
        <c:lblOffset val="100"/>
        <c:noMultiLvlLbl val="0"/>
      </c:catAx>
      <c:valAx>
        <c:axId val="2107947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079321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500025-A279-4625-953F-2DBC2A83AB65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830D1C-B187-4675-9BE8-A790F0635C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0110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00CAE-13ED-424E-8737-309842AC36D3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3375-6217-4BD9-8476-619DFCE5B22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00CAE-13ED-424E-8737-309842AC36D3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3375-6217-4BD9-8476-619DFCE5B22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00CAE-13ED-424E-8737-309842AC36D3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3375-6217-4BD9-8476-619DFCE5B22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00CAE-13ED-424E-8737-309842AC36D3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3375-6217-4BD9-8476-619DFCE5B22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00CAE-13ED-424E-8737-309842AC36D3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3375-6217-4BD9-8476-619DFCE5B22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00CAE-13ED-424E-8737-309842AC36D3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3375-6217-4BD9-8476-619DFCE5B22C}" type="slidenum">
              <a:rPr lang="pl-PL" smtClean="0"/>
              <a:t>‹#›</a:t>
            </a:fld>
            <a:endParaRPr lang="pl-PL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00CAE-13ED-424E-8737-309842AC36D3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3375-6217-4BD9-8476-619DFCE5B22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00CAE-13ED-424E-8737-309842AC36D3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3375-6217-4BD9-8476-619DFCE5B22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00CAE-13ED-424E-8737-309842AC36D3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3375-6217-4BD9-8476-619DFCE5B22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00CAE-13ED-424E-8737-309842AC36D3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533375-6217-4BD9-8476-619DFCE5B22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00CAE-13ED-424E-8737-309842AC36D3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3375-6217-4BD9-8476-619DFCE5B22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30300CAE-13ED-424E-8737-309842AC36D3}" type="datetimeFigureOut">
              <a:rPr lang="pl-PL" smtClean="0"/>
              <a:t>2021-06-22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C3533375-6217-4BD9-8476-619DFCE5B22C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idx="4294967295"/>
          </p:nvPr>
        </p:nvSpPr>
        <p:spPr>
          <a:xfrm>
            <a:off x="1007492" y="4149080"/>
            <a:ext cx="6985000" cy="1152128"/>
          </a:xfrm>
        </p:spPr>
        <p:txBody>
          <a:bodyPr>
            <a:noAutofit/>
          </a:bodyPr>
          <a:lstStyle/>
          <a:p>
            <a:pPr algn="ctr"/>
            <a:r>
              <a:rPr lang="pl-PL" sz="2400" b="1" i="1" dirty="0"/>
              <a:t> </a:t>
            </a:r>
            <a:r>
              <a:rPr lang="pl-PL" sz="2400" b="1" i="1" dirty="0" smtClean="0"/>
              <a:t>  INFORMACJA </a:t>
            </a:r>
            <a:r>
              <a:rPr lang="pl-PL" sz="2400" b="1" i="1" dirty="0"/>
              <a:t>O STANIE MIENIA KOMUNALNEGO SPORZĄDZONA NA DZIEŃ </a:t>
            </a:r>
            <a:r>
              <a:rPr lang="pl-PL" sz="2400" b="1" i="1" dirty="0" smtClean="0"/>
              <a:t>31.12.2020 </a:t>
            </a:r>
            <a:r>
              <a:rPr lang="pl-PL" sz="2400" b="1" i="1" dirty="0"/>
              <a:t>ROKU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>
                <a:solidFill>
                  <a:schemeClr val="bg1"/>
                </a:solidFill>
              </a:rPr>
              <a:t/>
            </a:r>
            <a:br>
              <a:rPr lang="pl-PL" sz="2400" dirty="0">
                <a:solidFill>
                  <a:schemeClr val="bg1"/>
                </a:solidFill>
              </a:rPr>
            </a:br>
            <a:r>
              <a:rPr lang="pl-PL" sz="2400" dirty="0" smtClean="0"/>
              <a:t/>
            </a:r>
            <a:br>
              <a:rPr lang="pl-PL" sz="2400" dirty="0" smtClean="0"/>
            </a:br>
            <a:endParaRPr lang="pl-PL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60648"/>
            <a:ext cx="2160240" cy="269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3383360" y="5301208"/>
            <a:ext cx="5760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i="1" dirty="0" smtClean="0">
                <a:latin typeface="+mj-lt"/>
              </a:rPr>
              <a:t>DZIAŁ GEODEZJI </a:t>
            </a:r>
          </a:p>
          <a:p>
            <a:r>
              <a:rPr lang="pl-PL" sz="2400" b="1" i="1" dirty="0" smtClean="0">
                <a:latin typeface="+mj-lt"/>
              </a:rPr>
              <a:t>I </a:t>
            </a:r>
            <a:r>
              <a:rPr lang="pl-PL" sz="2400" b="1" i="1" dirty="0" smtClean="0">
                <a:latin typeface="+mj-lt"/>
                <a:cs typeface="Calibri" panose="020F0502020204030204" pitchFamily="34" charset="0"/>
              </a:rPr>
              <a:t>GOSPODARKI</a:t>
            </a:r>
            <a:r>
              <a:rPr lang="pl-PL" sz="2400" b="1" i="1" dirty="0" smtClean="0">
                <a:latin typeface="+mj-lt"/>
              </a:rPr>
              <a:t> NIERUCHOMOŚCIAMI</a:t>
            </a:r>
            <a:endParaRPr lang="pl-PL" sz="2400" b="1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3920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>
          <a:xfrm>
            <a:off x="899592" y="5589240"/>
            <a:ext cx="7848872" cy="548640"/>
          </a:xfrm>
        </p:spPr>
        <p:txBody>
          <a:bodyPr/>
          <a:lstStyle/>
          <a:p>
            <a:pPr algn="ctr"/>
            <a:r>
              <a:rPr lang="pl-PL" sz="2400" b="1" i="1" dirty="0"/>
              <a:t>INNE OBIEKTY KOMUNALNE</a:t>
            </a:r>
            <a:r>
              <a:rPr lang="pl-PL" b="1" i="1" dirty="0"/>
              <a:t/>
            </a:r>
            <a:br>
              <a:rPr lang="pl-PL" b="1" i="1" dirty="0"/>
            </a:br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539552" y="188640"/>
            <a:ext cx="7992888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600" dirty="0"/>
              <a:t>W zasobie Gminy Nieporęt w 2020 roku znajdowały się także inne obiekty niemieszkalne: budynki oświaty, kultury, sportu oraz budynki i obiekty  użytkowe, które na podstawie umów użytkowania, użyczenia, najmu oraz decyzji o przekazaniu w trwały zarząd zostały przekazane do administrowania i zarządzania</a:t>
            </a:r>
            <a:r>
              <a:rPr lang="pl-PL" sz="1600" dirty="0" smtClean="0"/>
              <a:t>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600" kern="50" dirty="0">
                <a:latin typeface="Times New Roman"/>
                <a:ea typeface="Lucida Sans Unicode"/>
                <a:cs typeface="Mangal"/>
              </a:rPr>
              <a:t>Beniaminów, ul. Fortowa 15 - Filia </a:t>
            </a:r>
            <a:r>
              <a:rPr lang="pl-PL" sz="1600" kern="50" dirty="0" smtClean="0">
                <a:latin typeface="Times New Roman"/>
                <a:ea typeface="Lucida Sans Unicode"/>
                <a:cs typeface="Mangal"/>
              </a:rPr>
              <a:t>GOK </a:t>
            </a:r>
            <a:endParaRPr lang="pl-PL" sz="1600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600" kern="50" dirty="0">
                <a:latin typeface="Times New Roman"/>
                <a:ea typeface="Lucida Sans Unicode"/>
                <a:cs typeface="Mangal"/>
              </a:rPr>
              <a:t>B</a:t>
            </a:r>
            <a:r>
              <a:rPr lang="pl-PL" sz="1600" kern="50" dirty="0" smtClean="0">
                <a:latin typeface="Times New Roman"/>
                <a:ea typeface="Lucida Sans Unicode"/>
                <a:cs typeface="Mangal"/>
              </a:rPr>
              <a:t>iałobrzegi</a:t>
            </a:r>
            <a:r>
              <a:rPr lang="pl-PL" sz="1600" kern="50" dirty="0">
                <a:latin typeface="Times New Roman"/>
                <a:ea typeface="Lucida Sans Unicode"/>
                <a:cs typeface="Mangal"/>
              </a:rPr>
              <a:t>, Osiedle Wojskowe 108  - lokal </a:t>
            </a:r>
            <a:r>
              <a:rPr lang="pl-PL" sz="1600" kern="50" dirty="0" smtClean="0">
                <a:latin typeface="Times New Roman"/>
                <a:ea typeface="Lucida Sans Unicode"/>
                <a:cs typeface="Mangal"/>
              </a:rPr>
              <a:t>użytkowy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600" kern="50" dirty="0">
                <a:latin typeface="Times New Roman"/>
                <a:ea typeface="Lucida Sans Unicode"/>
                <a:cs typeface="Mangal"/>
              </a:rPr>
              <a:t>Białobrzegi, Osiedle Wojskowe 12 - Gminne </a:t>
            </a:r>
            <a:r>
              <a:rPr lang="pl-PL" sz="1600" kern="50" dirty="0" smtClean="0">
                <a:latin typeface="Times New Roman"/>
                <a:ea typeface="Lucida Sans Unicode"/>
                <a:cs typeface="Mangal"/>
              </a:rPr>
              <a:t>Przedszkole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600" kern="50" dirty="0">
                <a:latin typeface="Times New Roman"/>
                <a:ea typeface="Lucida Sans Unicode"/>
                <a:cs typeface="Mangal"/>
              </a:rPr>
              <a:t>Białobrzegi, ul. Wojska Polskiego 21 - Szkoła Podstawowa </a:t>
            </a:r>
            <a:r>
              <a:rPr lang="pl-PL" sz="1600" kern="50" dirty="0" err="1" smtClean="0">
                <a:latin typeface="Times New Roman"/>
                <a:ea typeface="Lucida Sans Unicode"/>
                <a:cs typeface="Mangal"/>
              </a:rPr>
              <a:t>im.Wojska</a:t>
            </a:r>
            <a:r>
              <a:rPr lang="pl-PL" sz="1600" kern="50" dirty="0" smtClean="0">
                <a:latin typeface="Times New Roman"/>
                <a:ea typeface="Lucida Sans Unicode"/>
                <a:cs typeface="Mangal"/>
              </a:rPr>
              <a:t> Polskiego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600" kern="50" dirty="0">
                <a:latin typeface="Times New Roman"/>
                <a:ea typeface="Lucida Sans Unicode"/>
                <a:cs typeface="Mangal"/>
              </a:rPr>
              <a:t>Izabelin, ul. Szkolna 1 - Szkoła Podstawowa im. I Batalionu Saperów </a:t>
            </a:r>
            <a:r>
              <a:rPr lang="pl-PL" sz="1600" kern="50" dirty="0" smtClean="0">
                <a:latin typeface="Times New Roman"/>
                <a:ea typeface="Lucida Sans Unicode"/>
                <a:cs typeface="Mangal"/>
              </a:rPr>
              <a:t>Kościuszkowskich </a:t>
            </a:r>
            <a:endParaRPr lang="pl-PL" sz="1600" kern="50" dirty="0">
              <a:latin typeface="Times New Roman"/>
              <a:ea typeface="Lucida Sans Unicode"/>
              <a:cs typeface="Mangal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600" kern="50" dirty="0">
                <a:latin typeface="Times New Roman"/>
                <a:ea typeface="Lucida Sans Unicode"/>
                <a:cs typeface="Mangal"/>
              </a:rPr>
              <a:t>Izabelin, ul. Szkolna 1 – Niepubliczne Przedszkole Terapeutyczne i Szkoła Terapeutyczna </a:t>
            </a:r>
            <a:r>
              <a:rPr lang="pl-PL" sz="1600" kern="50" dirty="0" err="1">
                <a:latin typeface="Times New Roman"/>
                <a:ea typeface="Lucida Sans Unicode"/>
                <a:cs typeface="Mangal"/>
              </a:rPr>
              <a:t>Ooniwerek</a:t>
            </a:r>
            <a:endParaRPr lang="pl-PL" sz="1600" kern="50" dirty="0">
              <a:latin typeface="Times New Roman"/>
              <a:ea typeface="Lucida Sans Unicode"/>
              <a:cs typeface="Mangal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600" kern="50" dirty="0">
                <a:latin typeface="Times New Roman"/>
                <a:ea typeface="Lucida Sans Unicode"/>
                <a:cs typeface="Mangal"/>
              </a:rPr>
              <a:t>Józefów, ul. Szkolna 62 - Szkoła Podstawowa im. Wandy </a:t>
            </a:r>
            <a:r>
              <a:rPr lang="pl-PL" sz="1600" kern="50" dirty="0" smtClean="0">
                <a:latin typeface="Times New Roman"/>
                <a:ea typeface="Lucida Sans Unicode"/>
                <a:cs typeface="Mangal"/>
              </a:rPr>
              <a:t>Chotomskiej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600" kern="50" dirty="0">
                <a:latin typeface="Times New Roman"/>
                <a:ea typeface="Lucida Sans Unicode"/>
                <a:cs typeface="Mangal"/>
              </a:rPr>
              <a:t>Józefów, ul. Szkolna 62 - Obiekty Stacji uzdatniania </a:t>
            </a:r>
            <a:r>
              <a:rPr lang="pl-PL" sz="1600" kern="50" dirty="0" smtClean="0">
                <a:latin typeface="Times New Roman"/>
                <a:ea typeface="Lucida Sans Unicode"/>
                <a:cs typeface="Mangal"/>
              </a:rPr>
              <a:t>wody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600" kern="50" dirty="0">
                <a:latin typeface="Times New Roman"/>
                <a:ea typeface="Lucida Sans Unicode"/>
                <a:cs typeface="Mangal"/>
              </a:rPr>
              <a:t>Kąty Węgierskie, ul. Kościelna 22 - Filia </a:t>
            </a:r>
            <a:r>
              <a:rPr lang="pl-PL" sz="1600" kern="50" dirty="0" smtClean="0">
                <a:latin typeface="Times New Roman"/>
                <a:ea typeface="Lucida Sans Unicode"/>
                <a:cs typeface="Mangal"/>
              </a:rPr>
              <a:t>GOK + OSP + Biblioteka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600" kern="50" dirty="0">
                <a:latin typeface="Times New Roman"/>
                <a:ea typeface="Lucida Sans Unicode"/>
                <a:cs typeface="Mangal"/>
              </a:rPr>
              <a:t>Nieporęt, ul. Dworcowa 9 </a:t>
            </a:r>
            <a:r>
              <a:rPr lang="pl-PL" sz="1600" kern="50" dirty="0" smtClean="0">
                <a:latin typeface="Times New Roman"/>
                <a:ea typeface="Lucida Sans Unicode"/>
                <a:cs typeface="Mangal"/>
              </a:rPr>
              <a:t>- Szkoła </a:t>
            </a:r>
            <a:r>
              <a:rPr lang="pl-PL" sz="1600" kern="50" dirty="0">
                <a:latin typeface="Times New Roman"/>
                <a:ea typeface="Lucida Sans Unicode"/>
                <a:cs typeface="Mangal"/>
              </a:rPr>
              <a:t>Podstawowa im. Bronisława </a:t>
            </a:r>
            <a:r>
              <a:rPr lang="pl-PL" sz="1600" kern="50" dirty="0" err="1">
                <a:latin typeface="Times New Roman"/>
                <a:ea typeface="Lucida Sans Unicode"/>
                <a:cs typeface="Mangal"/>
              </a:rPr>
              <a:t>Tokaja</a:t>
            </a:r>
            <a:endParaRPr lang="pl-PL" sz="1600" kern="50" dirty="0">
              <a:latin typeface="Times New Roman"/>
              <a:ea typeface="Lucida Sans Unicode"/>
              <a:cs typeface="Mangal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kern="50" dirty="0">
                <a:latin typeface="Times New Roman"/>
                <a:ea typeface="Lucida Sans Unicode"/>
                <a:cs typeface="Mangal"/>
              </a:rPr>
              <a:t>Nieporęt, ul. Dworcowa 9 A  - „Stanica Strażacka”, Biblioteka Publiczna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kern="50" dirty="0">
                <a:latin typeface="Times New Roman"/>
                <a:ea typeface="Lucida Sans Unicode"/>
                <a:cs typeface="Mangal"/>
              </a:rPr>
              <a:t>Nieporęt, ul. Jana Kazimierza - Obiekty kontenerowe pompowni ścieków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kern="50" dirty="0">
                <a:latin typeface="Times New Roman"/>
                <a:ea typeface="Lucida Sans Unicode"/>
                <a:cs typeface="Mangal"/>
              </a:rPr>
              <a:t>Nieporęt, ul. Jana Kazimierza 104 </a:t>
            </a:r>
            <a:r>
              <a:rPr lang="pl-PL" sz="1600" kern="50" dirty="0" smtClean="0">
                <a:latin typeface="Times New Roman"/>
                <a:ea typeface="Lucida Sans Unicode"/>
                <a:cs typeface="Mangal"/>
              </a:rPr>
              <a:t>- Gminne </a:t>
            </a:r>
            <a:r>
              <a:rPr lang="pl-PL" sz="1600" kern="50" dirty="0">
                <a:latin typeface="Times New Roman"/>
                <a:ea typeface="Lucida Sans Unicode"/>
                <a:cs typeface="Mangal"/>
              </a:rPr>
              <a:t>Przedszkole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kern="50" dirty="0">
                <a:latin typeface="Times New Roman"/>
                <a:ea typeface="Lucida Sans Unicode"/>
                <a:cs typeface="Mangal"/>
              </a:rPr>
              <a:t>Nieporęt, ul. Zegrzyńska 10 H - siedziba Straży Gminnej i sanitariaty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l-PL" kern="50" dirty="0">
              <a:latin typeface="Times New Roman"/>
              <a:ea typeface="Lucida Sans Unicode"/>
              <a:cs typeface="Mangal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l-PL" kern="50" dirty="0">
              <a:latin typeface="Times New Roman"/>
              <a:ea typeface="Lucida Sans Unicode"/>
              <a:cs typeface="Mangal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l-PL" kern="50" dirty="0">
              <a:latin typeface="Times New Roman"/>
              <a:ea typeface="Lucida Sans Unicode"/>
              <a:cs typeface="Mangal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l-PL" kern="50" dirty="0">
              <a:latin typeface="Times New Roman"/>
              <a:ea typeface="Lucida Sans Unicode"/>
              <a:cs typeface="Mangal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l-PL" kern="50" dirty="0">
              <a:latin typeface="Times New Roman"/>
              <a:ea typeface="Lucida Sans Unicode"/>
              <a:cs typeface="Mangal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l-PL" kern="50" dirty="0" smtClean="0">
              <a:latin typeface="Times New Roman"/>
              <a:ea typeface="Lucida Sans Unicode"/>
              <a:cs typeface="Mangal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l-PL" kern="50" dirty="0">
              <a:latin typeface="Times New Roman"/>
              <a:ea typeface="Lucida Sans Unicode"/>
              <a:cs typeface="Mangal"/>
            </a:endParaRPr>
          </a:p>
          <a:p>
            <a:pPr algn="just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6363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915816" y="5301208"/>
            <a:ext cx="5040560" cy="548640"/>
          </a:xfrm>
        </p:spPr>
        <p:txBody>
          <a:bodyPr/>
          <a:lstStyle/>
          <a:p>
            <a:r>
              <a:rPr lang="pl-PL" sz="2400" b="1" i="1" dirty="0" smtClean="0"/>
              <a:t>Inne obiekty komunalne c.d.</a:t>
            </a:r>
            <a:endParaRPr lang="pl-PL" sz="2400" b="1" i="1" dirty="0"/>
          </a:p>
        </p:txBody>
      </p:sp>
      <p:sp>
        <p:nvSpPr>
          <p:cNvPr id="4" name="pole tekstowe 3"/>
          <p:cNvSpPr txBox="1"/>
          <p:nvPr/>
        </p:nvSpPr>
        <p:spPr>
          <a:xfrm>
            <a:off x="755576" y="188640"/>
            <a:ext cx="770485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kern="50" dirty="0" smtClean="0">
                <a:latin typeface="Times New Roman"/>
                <a:ea typeface="Lucida Sans Unicode"/>
                <a:cs typeface="Mangal"/>
              </a:rPr>
              <a:t>Nieporęt, Plac Wolności 1 - siedziba Urzędu Gminy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kern="50" dirty="0" smtClean="0">
                <a:latin typeface="Times New Roman"/>
                <a:ea typeface="Lucida Sans Unicode"/>
                <a:cs typeface="Mangal"/>
              </a:rPr>
              <a:t>Nieporęt, Podleśna 4 B  - Centrum Medyczne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kern="50" dirty="0" smtClean="0">
                <a:latin typeface="Times New Roman"/>
                <a:ea typeface="Lucida Sans Unicode"/>
                <a:cs typeface="Mangal"/>
              </a:rPr>
              <a:t>Nieporęt, ul. Podleśna 4B, Budynek Gminnego Zakładu Komunalnego w Nieporęcie, - siedziba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kern="50" dirty="0" smtClean="0">
                <a:latin typeface="Times New Roman"/>
                <a:ea typeface="Lucida Sans Unicode"/>
                <a:cs typeface="Mangal"/>
              </a:rPr>
              <a:t>Nieporęt, ul. Plac Wolności 3A, budynek handlowo-usługowy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kern="50" dirty="0" smtClean="0">
                <a:latin typeface="Times New Roman"/>
                <a:ea typeface="Lucida Sans Unicode"/>
                <a:cs typeface="Mangal"/>
              </a:rPr>
              <a:t>Rynia, ul. Główna 24A - świetlica TPD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kern="50" dirty="0" smtClean="0">
                <a:latin typeface="Times New Roman"/>
                <a:ea typeface="Lucida Sans Unicode"/>
                <a:cs typeface="Mangal"/>
              </a:rPr>
              <a:t>Stanisławów Drugi, </a:t>
            </a:r>
            <a:r>
              <a:rPr lang="pl-PL" sz="1600" kern="50" dirty="0" err="1" smtClean="0">
                <a:latin typeface="Times New Roman"/>
                <a:ea typeface="Lucida Sans Unicode"/>
                <a:cs typeface="Mangal"/>
              </a:rPr>
              <a:t>ul.Wolska</a:t>
            </a:r>
            <a:r>
              <a:rPr lang="pl-PL" sz="1600" kern="50" dirty="0" smtClean="0">
                <a:latin typeface="Times New Roman"/>
                <a:ea typeface="Lucida Sans Unicode"/>
                <a:cs typeface="Mangal"/>
              </a:rPr>
              <a:t> 71a - Filia  GOK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kern="50" dirty="0" smtClean="0">
                <a:latin typeface="Times New Roman"/>
                <a:ea typeface="Lucida Sans Unicode"/>
                <a:cs typeface="Mangal"/>
              </a:rPr>
              <a:t>Stanisławów Pierwszy, ul. Zajazdowa 8 Obiekty Stacji uzdatniania wody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kern="50" dirty="0" smtClean="0">
                <a:latin typeface="Times New Roman"/>
                <a:ea typeface="Lucida Sans Unicode"/>
                <a:cs typeface="Mangal"/>
              </a:rPr>
              <a:t>Stanisławów Pierwszy ul. Koncertowa 4 - Ośrodek Sportu i Rekreacji Gminy Nieporęt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kern="50" dirty="0" smtClean="0">
                <a:latin typeface="Times New Roman"/>
                <a:ea typeface="Lucida Sans Unicode"/>
                <a:cs typeface="Mangal"/>
              </a:rPr>
              <a:t>Nieporęt, ul. Wojska Polskiego 3, Centrum Rekreacji Nieporęt – siedziba oraz obiekty związane z prowadzeniem kompleksu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kern="50" dirty="0" smtClean="0">
                <a:latin typeface="Times New Roman"/>
                <a:ea typeface="Lucida Sans Unicode"/>
                <a:cs typeface="Mangal"/>
              </a:rPr>
              <a:t>Stanisławów Pierwszy, ul. Jana Kazimierza 291 – Szkoła Podstawowa im. Bohaterów Bitwy Warszawskiej 1920 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kern="50" dirty="0" smtClean="0">
                <a:latin typeface="Times New Roman"/>
                <a:ea typeface="Lucida Sans Unicode"/>
                <a:cs typeface="Mangal"/>
              </a:rPr>
              <a:t>Wólka Radzymińska, ul. Szkolna 81-lokal dla GOK  w budynku OSP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kern="50" dirty="0" smtClean="0">
                <a:latin typeface="Times New Roman"/>
                <a:ea typeface="Lucida Sans Unicode"/>
                <a:cs typeface="Mangal"/>
              </a:rPr>
              <a:t>Wólka Radzymińska, ul. Szkolna 79 -  Zespół Szkolno-Przedszkolny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kern="50" dirty="0" smtClean="0">
                <a:latin typeface="Times New Roman"/>
                <a:ea typeface="Lucida Sans Unicode"/>
                <a:cs typeface="Mangal"/>
              </a:rPr>
              <a:t>Zegrze Południowe, ul. Rybaki 24 - Gminne Przedszkole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kern="50" dirty="0" smtClean="0">
                <a:latin typeface="Times New Roman"/>
                <a:ea typeface="Lucida Sans Unicode"/>
                <a:cs typeface="Mangal"/>
              </a:rPr>
              <a:t>Zegrze, ul. Warszawska 13 - „Orion”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kern="50" dirty="0" smtClean="0">
                <a:latin typeface="Times New Roman"/>
                <a:ea typeface="Lucida Sans Unicode"/>
                <a:cs typeface="Mangal"/>
              </a:rPr>
              <a:t>Zegrze, Osiedle Wojskowe 13 - filia GOK, TPD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sz="1600" kern="50" dirty="0">
              <a:latin typeface="Times New Roman"/>
              <a:ea typeface="Lucida Sans Unicode"/>
              <a:cs typeface="Mangal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kern="50" dirty="0">
              <a:latin typeface="Times New Roman"/>
              <a:ea typeface="Lucida Sans Unicode"/>
              <a:cs typeface="Mangal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18231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835696" y="5301208"/>
            <a:ext cx="7520940" cy="792088"/>
          </a:xfrm>
        </p:spPr>
        <p:txBody>
          <a:bodyPr/>
          <a:lstStyle/>
          <a:p>
            <a:pPr algn="ctr"/>
            <a:r>
              <a:rPr lang="pl-PL" sz="2400" b="1" i="1" dirty="0"/>
              <a:t>Zmiany w stanie mienia komunalnego </a:t>
            </a:r>
            <a:br>
              <a:rPr lang="pl-PL" sz="2400" b="1" i="1" dirty="0"/>
            </a:br>
            <a:r>
              <a:rPr lang="pl-PL" sz="2400" b="1" i="1" dirty="0"/>
              <a:t>do dnia 31.12.2020 r.</a:t>
            </a:r>
            <a:endParaRPr lang="pl-PL" sz="2400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7808328"/>
              </p:ext>
            </p:extLst>
          </p:nvPr>
        </p:nvGraphicFramePr>
        <p:xfrm>
          <a:off x="827584" y="404664"/>
          <a:ext cx="7560000" cy="410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6186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7520940" cy="548640"/>
          </a:xfrm>
        </p:spPr>
        <p:txBody>
          <a:bodyPr/>
          <a:lstStyle/>
          <a:p>
            <a:r>
              <a:rPr lang="pl-PL" sz="2400" b="1" i="1" dirty="0" smtClean="0"/>
              <a:t>Zmiany w stanie mienia komunalnego w okresie od dnia złożenia poprzedniej informacji do dnia 31.12.2021 r.:</a:t>
            </a:r>
            <a:endParaRPr lang="pl-PL" sz="2400" b="1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27584" y="1700808"/>
            <a:ext cx="7520940" cy="3120460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 smtClean="0"/>
              <a:t>zmiany </a:t>
            </a:r>
            <a:r>
              <a:rPr lang="pl-PL" dirty="0"/>
              <a:t>w wyniku nieodpłatnego nabycie na mienie Gminy Nieporęt,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/>
              <a:t>A</a:t>
            </a:r>
            <a:r>
              <a:rPr lang="pl-PL" dirty="0" smtClean="0"/>
              <a:t>rt. 98 - zmiany </a:t>
            </a:r>
            <a:r>
              <a:rPr lang="pl-PL" dirty="0"/>
              <a:t>w wyniku nabycia na mienie Gminy Nieporęt  z mocy </a:t>
            </a:r>
            <a:r>
              <a:rPr lang="pl-PL" dirty="0" smtClean="0"/>
              <a:t>prawa,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 smtClean="0"/>
              <a:t>Komunalizacja - zmiany </a:t>
            </a:r>
            <a:r>
              <a:rPr lang="pl-PL" dirty="0"/>
              <a:t>w wyniku nabycia na mienie Gminy Nieporęt  z mocy </a:t>
            </a:r>
            <a:r>
              <a:rPr lang="pl-PL" dirty="0" smtClean="0"/>
              <a:t>prawa,</a:t>
            </a:r>
            <a:endParaRPr lang="pl-PL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/>
              <a:t>Art. 73 </a:t>
            </a:r>
            <a:r>
              <a:rPr lang="pl-PL" dirty="0" smtClean="0"/>
              <a:t>- zmiany </a:t>
            </a:r>
            <a:r>
              <a:rPr lang="pl-PL" dirty="0"/>
              <a:t>w wyniku nabycia na mienie Gminy Nieporęt  z mocy </a:t>
            </a:r>
            <a:r>
              <a:rPr lang="pl-PL" dirty="0" smtClean="0"/>
              <a:t>prawa,</a:t>
            </a:r>
            <a:endParaRPr lang="pl-PL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/>
              <a:t>zmiany w wyniku </a:t>
            </a:r>
            <a:r>
              <a:rPr lang="pl-PL" dirty="0" smtClean="0"/>
              <a:t>odpłatnego nabycia na mienie </a:t>
            </a:r>
            <a:r>
              <a:rPr lang="pl-PL" dirty="0"/>
              <a:t>Gminy Nieporęt,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 smtClean="0"/>
              <a:t>zmiany </a:t>
            </a:r>
            <a:r>
              <a:rPr lang="pl-PL" dirty="0"/>
              <a:t>w wyniku sprzedaży nieruchomości z zasobu Gminy </a:t>
            </a:r>
            <a:r>
              <a:rPr lang="pl-PL" dirty="0" smtClean="0"/>
              <a:t>Nieporęt.</a:t>
            </a:r>
            <a:endParaRPr lang="pl-PL" dirty="0"/>
          </a:p>
          <a:p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3131840" y="5418290"/>
            <a:ext cx="31338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i="1" dirty="0" smtClean="0"/>
              <a:t>MIENIE KOMUNALNE</a:t>
            </a:r>
            <a:endParaRPr lang="pl-PL" sz="2400" b="1" i="1" dirty="0"/>
          </a:p>
        </p:txBody>
      </p:sp>
    </p:spTree>
    <p:extLst>
      <p:ext uri="{BB962C8B-B14F-4D97-AF65-F5344CB8AC3E}">
        <p14:creationId xmlns:p14="http://schemas.microsoft.com/office/powerpoint/2010/main" val="63311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771800" y="5373216"/>
            <a:ext cx="7520940" cy="548640"/>
          </a:xfrm>
        </p:spPr>
        <p:txBody>
          <a:bodyPr/>
          <a:lstStyle/>
          <a:p>
            <a:r>
              <a:rPr lang="pl-PL" sz="2400" b="1" i="1" dirty="0" smtClean="0"/>
              <a:t>ZMIANY W </a:t>
            </a:r>
            <a:r>
              <a:rPr lang="pl-PL" sz="2400" b="1" i="1" dirty="0" smtClean="0"/>
              <a:t>STANIE </a:t>
            </a:r>
            <a:r>
              <a:rPr lang="pl-PL" sz="2400" b="1" i="1" dirty="0" smtClean="0"/>
              <a:t>MIENIA KOMUNALNEGO </a:t>
            </a:r>
            <a:br>
              <a:rPr lang="pl-PL" sz="2400" b="1" i="1" dirty="0" smtClean="0"/>
            </a:br>
            <a:r>
              <a:rPr lang="pl-PL" sz="2400" b="1" i="1" dirty="0" smtClean="0"/>
              <a:t>W 2020 R.</a:t>
            </a:r>
            <a:endParaRPr lang="pl-PL" sz="2400" b="1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22960" y="650306"/>
            <a:ext cx="3677032" cy="2274638"/>
          </a:xfrm>
        </p:spPr>
        <p:txBody>
          <a:bodyPr/>
          <a:lstStyle/>
          <a:p>
            <a:pPr marL="0" indent="0"/>
            <a:endParaRPr lang="pl-PL" dirty="0"/>
          </a:p>
          <a:p>
            <a:pPr marL="0" indent="0"/>
            <a:r>
              <a:rPr lang="pl-PL" u="sng" dirty="0" smtClean="0"/>
              <a:t>ALEKSANDRÓW -  ULICA KSIĄŻĘCA: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 smtClean="0"/>
              <a:t>DZIAŁKA EWID. 57/10 – 0,0941 ha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 smtClean="0"/>
              <a:t>DZIAŁKA </a:t>
            </a:r>
            <a:r>
              <a:rPr lang="pl-PL" dirty="0"/>
              <a:t>EWID. </a:t>
            </a:r>
            <a:r>
              <a:rPr lang="pl-PL" dirty="0" smtClean="0"/>
              <a:t>59/10 </a:t>
            </a:r>
            <a:r>
              <a:rPr lang="pl-PL" dirty="0"/>
              <a:t>– </a:t>
            </a:r>
            <a:r>
              <a:rPr lang="pl-PL" dirty="0" smtClean="0"/>
              <a:t>0,0027 ha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/>
              <a:t>DZIAŁKA EWID. </a:t>
            </a:r>
            <a:r>
              <a:rPr lang="pl-PL" dirty="0" smtClean="0"/>
              <a:t>59/16 </a:t>
            </a:r>
            <a:r>
              <a:rPr lang="pl-PL" dirty="0"/>
              <a:t>– </a:t>
            </a:r>
            <a:r>
              <a:rPr lang="pl-PL" dirty="0" smtClean="0"/>
              <a:t>0,0584 ha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/>
              <a:t>DZIAŁKA EWID. </a:t>
            </a:r>
            <a:r>
              <a:rPr lang="pl-PL" dirty="0" smtClean="0"/>
              <a:t>59/4 </a:t>
            </a:r>
            <a:r>
              <a:rPr lang="pl-PL" dirty="0"/>
              <a:t>– </a:t>
            </a:r>
            <a:r>
              <a:rPr lang="pl-PL" dirty="0" smtClean="0"/>
              <a:t>0,0476 </a:t>
            </a:r>
            <a:r>
              <a:rPr lang="pl-PL" dirty="0"/>
              <a:t>ha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dirty="0"/>
          </a:p>
          <a:p>
            <a:pPr marL="0" indent="0"/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755576" y="188640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i="1" dirty="0" smtClean="0"/>
              <a:t>NIEODPŁATNE NABYCIE NA MIENIE GMINY NIEPORĘT:</a:t>
            </a:r>
            <a:endParaRPr lang="pl-PL" sz="2400" b="1" i="1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204864"/>
            <a:ext cx="4122253" cy="2726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542" y="692696"/>
            <a:ext cx="2773200" cy="1306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74" y="3003251"/>
            <a:ext cx="4111394" cy="19282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96199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699792" y="5373216"/>
            <a:ext cx="7520940" cy="548640"/>
          </a:xfrm>
        </p:spPr>
        <p:txBody>
          <a:bodyPr/>
          <a:lstStyle/>
          <a:p>
            <a:r>
              <a:rPr lang="pl-PL" sz="2400" b="1" i="1" dirty="0"/>
              <a:t>ZMIANY W </a:t>
            </a:r>
            <a:r>
              <a:rPr lang="pl-PL" sz="2400" b="1" i="1" dirty="0" smtClean="0"/>
              <a:t>STANIE </a:t>
            </a:r>
            <a:r>
              <a:rPr lang="pl-PL" sz="2400" b="1" i="1" dirty="0"/>
              <a:t>MIENIA KOMUNALNEGO </a:t>
            </a:r>
            <a:br>
              <a:rPr lang="pl-PL" sz="2400" b="1" i="1" dirty="0"/>
            </a:br>
            <a:r>
              <a:rPr lang="pl-PL" sz="2400" b="1" i="1" dirty="0"/>
              <a:t>W 2020 R.</a:t>
            </a:r>
            <a:endParaRPr lang="pl-PL" sz="2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27584" y="764704"/>
            <a:ext cx="4032448" cy="1944216"/>
          </a:xfrm>
        </p:spPr>
        <p:txBody>
          <a:bodyPr/>
          <a:lstStyle/>
          <a:p>
            <a:r>
              <a:rPr lang="pl-PL" u="sng" dirty="0" smtClean="0"/>
              <a:t>JÓZEFÓW – ULICA SIENNA: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DZIAŁKA EWID. </a:t>
            </a:r>
            <a:r>
              <a:rPr lang="pl-PL" dirty="0" smtClean="0"/>
              <a:t>349/17 </a:t>
            </a:r>
            <a:r>
              <a:rPr lang="pl-PL" dirty="0"/>
              <a:t>– </a:t>
            </a:r>
            <a:r>
              <a:rPr lang="pl-PL" dirty="0" smtClean="0"/>
              <a:t>0,1285 ha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DZIAŁKA EWID. </a:t>
            </a:r>
            <a:r>
              <a:rPr lang="pl-PL" dirty="0" smtClean="0"/>
              <a:t>349/19 </a:t>
            </a:r>
            <a:r>
              <a:rPr lang="pl-PL" dirty="0"/>
              <a:t>– </a:t>
            </a:r>
            <a:r>
              <a:rPr lang="pl-PL" dirty="0" smtClean="0"/>
              <a:t>0,0517 </a:t>
            </a:r>
            <a:r>
              <a:rPr lang="pl-PL" dirty="0"/>
              <a:t>ha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DZIAŁKA EWID. </a:t>
            </a:r>
            <a:r>
              <a:rPr lang="pl-PL" dirty="0" smtClean="0"/>
              <a:t>349/3 </a:t>
            </a:r>
            <a:r>
              <a:rPr lang="pl-PL" dirty="0"/>
              <a:t>– </a:t>
            </a:r>
            <a:r>
              <a:rPr lang="pl-PL" dirty="0" smtClean="0"/>
              <a:t>0,0882 </a:t>
            </a:r>
            <a:r>
              <a:rPr lang="pl-PL" dirty="0"/>
              <a:t>ha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DZIAŁKA EWID. </a:t>
            </a:r>
            <a:r>
              <a:rPr lang="pl-PL" dirty="0" smtClean="0"/>
              <a:t>349/8 </a:t>
            </a:r>
            <a:r>
              <a:rPr lang="pl-PL" dirty="0"/>
              <a:t>– </a:t>
            </a:r>
            <a:r>
              <a:rPr lang="pl-PL" dirty="0" smtClean="0"/>
              <a:t>0,0705 </a:t>
            </a:r>
            <a:r>
              <a:rPr lang="pl-PL" dirty="0"/>
              <a:t>ha</a:t>
            </a:r>
          </a:p>
          <a:p>
            <a:pPr marL="0" indent="0"/>
            <a:endParaRPr lang="pl-PL" dirty="0"/>
          </a:p>
          <a:p>
            <a:endParaRPr lang="pl-PL" dirty="0" smtClean="0"/>
          </a:p>
          <a:p>
            <a:pPr>
              <a:buFont typeface="Wingdings" panose="05000000000000000000" pitchFamily="2" charset="2"/>
              <a:buChar char="Ø"/>
            </a:pP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3" y="1916832"/>
            <a:ext cx="3672408" cy="29969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492896"/>
            <a:ext cx="3227851" cy="2420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01098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637472" cy="2055128"/>
          </a:xfrm>
        </p:spPr>
        <p:txBody>
          <a:bodyPr/>
          <a:lstStyle/>
          <a:p>
            <a:r>
              <a:rPr lang="pl-PL" sz="2400" b="1" i="1" u="sng" cap="none" dirty="0" smtClean="0"/>
              <a:t>ART. 98 </a:t>
            </a:r>
            <a:r>
              <a:rPr lang="pl-PL" sz="2400" b="1" i="1" cap="none" dirty="0" smtClean="0"/>
              <a:t>USTAWY O GOSPODARCE NIERUCHOMOŚCIAMI – NABYCIE NA MIENIE GMINY NIEPORĘT Z MOCY PRAWA.</a:t>
            </a:r>
            <a:br>
              <a:rPr lang="pl-PL" sz="2400" b="1" i="1" cap="none" dirty="0" smtClean="0"/>
            </a:br>
            <a:r>
              <a:rPr lang="pl-PL" sz="2400" b="1" i="1" u="sng" cap="none" dirty="0" smtClean="0"/>
              <a:t>0,3086 ha </a:t>
            </a:r>
            <a:r>
              <a:rPr lang="pl-PL" sz="2400" b="1" i="1" cap="none" dirty="0" smtClean="0"/>
              <a:t>-&gt; Przeznaczenie w planie zagospodarowania przestrzennego pod drogi lub poszerzenia istniejących dróg.</a:t>
            </a:r>
            <a:r>
              <a:rPr lang="pl-PL" sz="2400" b="1" i="1" dirty="0" smtClean="0"/>
              <a:t/>
            </a:r>
            <a:br>
              <a:rPr lang="pl-PL" sz="2400" b="1" i="1" dirty="0" smtClean="0"/>
            </a:br>
            <a:endParaRPr lang="pl-PL" sz="2400" b="1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53264" y="2276872"/>
            <a:ext cx="4181088" cy="816204"/>
          </a:xfrm>
        </p:spPr>
        <p:txBody>
          <a:bodyPr>
            <a:normAutofit/>
          </a:bodyPr>
          <a:lstStyle/>
          <a:p>
            <a:r>
              <a:rPr lang="pl-PL" u="sng" dirty="0" smtClean="0"/>
              <a:t>NIEPORĘT – </a:t>
            </a:r>
            <a:r>
              <a:rPr lang="pl-PL" u="sng" dirty="0" smtClean="0"/>
              <a:t>CZĘŚĆ </a:t>
            </a:r>
            <a:r>
              <a:rPr lang="pl-PL" u="sng" dirty="0" smtClean="0"/>
              <a:t>ULICY </a:t>
            </a:r>
            <a:r>
              <a:rPr lang="pl-PL" u="sng" dirty="0" smtClean="0"/>
              <a:t>PANA TADEUSZA: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DZIAŁKA EWID. </a:t>
            </a:r>
            <a:r>
              <a:rPr lang="pl-PL" dirty="0" smtClean="0"/>
              <a:t>145/23 </a:t>
            </a:r>
            <a:r>
              <a:rPr lang="pl-PL" dirty="0"/>
              <a:t>– </a:t>
            </a:r>
            <a:r>
              <a:rPr lang="pl-PL" dirty="0" smtClean="0"/>
              <a:t>0,1908 </a:t>
            </a:r>
            <a:r>
              <a:rPr lang="pl-PL" dirty="0"/>
              <a:t>ha</a:t>
            </a:r>
          </a:p>
          <a:p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2843808" y="5301208"/>
            <a:ext cx="47520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i="1" dirty="0"/>
              <a:t>ZMIANY W </a:t>
            </a:r>
            <a:r>
              <a:rPr lang="pl-PL" b="1" i="1" dirty="0" smtClean="0"/>
              <a:t>STANIE </a:t>
            </a:r>
            <a:r>
              <a:rPr lang="pl-PL" b="1" i="1" dirty="0"/>
              <a:t>MIENIA KOMUNALNEGO </a:t>
            </a:r>
            <a:br>
              <a:rPr lang="pl-PL" b="1" i="1" dirty="0"/>
            </a:br>
            <a:r>
              <a:rPr lang="pl-PL" b="1" i="1" dirty="0"/>
              <a:t>W 2020 R.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343296"/>
            <a:ext cx="2304256" cy="153617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86891" y="2296180"/>
            <a:ext cx="2952328" cy="221424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737578"/>
            <a:ext cx="1872208" cy="114188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29063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i="1" dirty="0" err="1" smtClean="0"/>
              <a:t>PoszeRZenia</a:t>
            </a:r>
            <a:r>
              <a:rPr lang="pl-PL" sz="2400" b="1" i="1" dirty="0" smtClean="0"/>
              <a:t> ulic:</a:t>
            </a:r>
            <a:endParaRPr lang="pl-PL" sz="2400" b="1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22960" y="1100628"/>
            <a:ext cx="4397112" cy="3579849"/>
          </a:xfrm>
        </p:spPr>
        <p:txBody>
          <a:bodyPr>
            <a:normAutofit lnSpcReduction="10000"/>
          </a:bodyPr>
          <a:lstStyle/>
          <a:p>
            <a:r>
              <a:rPr lang="pl-PL" u="sng" dirty="0" smtClean="0"/>
              <a:t>STANISŁAWÓW PIERWSZY:</a:t>
            </a:r>
            <a:endParaRPr lang="pl-PL" u="sng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DZIAŁKA EWID. </a:t>
            </a:r>
            <a:r>
              <a:rPr lang="pl-PL" dirty="0" smtClean="0"/>
              <a:t>910/8 </a:t>
            </a:r>
            <a:r>
              <a:rPr lang="pl-PL" dirty="0"/>
              <a:t>– </a:t>
            </a:r>
            <a:r>
              <a:rPr lang="pl-PL" dirty="0" smtClean="0"/>
              <a:t>0,0141 ha</a:t>
            </a:r>
            <a:endParaRPr lang="pl-PL" u="sng" dirty="0" smtClean="0"/>
          </a:p>
          <a:p>
            <a:r>
              <a:rPr lang="pl-PL" u="sng" dirty="0" smtClean="0"/>
              <a:t>JÓZEFÓW: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 smtClean="0"/>
              <a:t>DZIAŁKA EWID. 11/1 – 0,0055 ha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 smtClean="0"/>
              <a:t>DZIAŁKA </a:t>
            </a:r>
            <a:r>
              <a:rPr lang="pl-PL" dirty="0"/>
              <a:t>EWID. </a:t>
            </a:r>
            <a:r>
              <a:rPr lang="pl-PL" dirty="0" smtClean="0"/>
              <a:t>121/7 </a:t>
            </a:r>
            <a:r>
              <a:rPr lang="pl-PL" dirty="0"/>
              <a:t>– </a:t>
            </a:r>
            <a:r>
              <a:rPr lang="pl-PL" dirty="0" smtClean="0"/>
              <a:t>0,0099 </a:t>
            </a:r>
            <a:r>
              <a:rPr lang="pl-PL" dirty="0"/>
              <a:t>ha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DZIAŁKA EWID. </a:t>
            </a:r>
            <a:r>
              <a:rPr lang="pl-PL" dirty="0" smtClean="0"/>
              <a:t>68/1 </a:t>
            </a:r>
            <a:r>
              <a:rPr lang="pl-PL" dirty="0"/>
              <a:t>– </a:t>
            </a:r>
            <a:r>
              <a:rPr lang="pl-PL" dirty="0" smtClean="0"/>
              <a:t>0,0098 </a:t>
            </a:r>
            <a:r>
              <a:rPr lang="pl-PL" dirty="0"/>
              <a:t>ha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DZIAŁKA EWID. </a:t>
            </a:r>
            <a:r>
              <a:rPr lang="pl-PL" dirty="0" smtClean="0"/>
              <a:t>68/10 </a:t>
            </a:r>
            <a:r>
              <a:rPr lang="pl-PL" dirty="0"/>
              <a:t>– </a:t>
            </a:r>
            <a:r>
              <a:rPr lang="pl-PL" dirty="0" smtClean="0"/>
              <a:t>0,0055 </a:t>
            </a:r>
            <a:r>
              <a:rPr lang="pl-PL" dirty="0"/>
              <a:t>ha</a:t>
            </a:r>
          </a:p>
          <a:p>
            <a:r>
              <a:rPr lang="pl-PL" u="sng" dirty="0" smtClean="0"/>
              <a:t>WÓLKA RADZYMIŃSKA:</a:t>
            </a:r>
            <a:endParaRPr lang="pl-PL" u="sng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DZIAŁKA EWID. </a:t>
            </a:r>
            <a:r>
              <a:rPr lang="pl-PL" dirty="0" smtClean="0"/>
              <a:t>1/10 </a:t>
            </a:r>
            <a:r>
              <a:rPr lang="pl-PL" dirty="0"/>
              <a:t>– </a:t>
            </a:r>
            <a:r>
              <a:rPr lang="pl-PL" dirty="0" smtClean="0"/>
              <a:t>0,0109 </a:t>
            </a:r>
            <a:r>
              <a:rPr lang="pl-PL" dirty="0"/>
              <a:t>ha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DZIAŁKA EWID. </a:t>
            </a:r>
            <a:r>
              <a:rPr lang="pl-PL" dirty="0" smtClean="0"/>
              <a:t>243/43 </a:t>
            </a:r>
            <a:r>
              <a:rPr lang="pl-PL" dirty="0"/>
              <a:t>– </a:t>
            </a:r>
            <a:r>
              <a:rPr lang="pl-PL" dirty="0" smtClean="0"/>
              <a:t>0,0180 </a:t>
            </a:r>
            <a:r>
              <a:rPr lang="pl-PL" dirty="0"/>
              <a:t>ha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DZIAŁKA EWID. </a:t>
            </a:r>
            <a:r>
              <a:rPr lang="pl-PL" dirty="0" smtClean="0"/>
              <a:t>509/13 </a:t>
            </a:r>
            <a:r>
              <a:rPr lang="pl-PL" dirty="0"/>
              <a:t>– </a:t>
            </a:r>
            <a:r>
              <a:rPr lang="pl-PL" dirty="0" smtClean="0"/>
              <a:t>0,0441 </a:t>
            </a:r>
            <a:r>
              <a:rPr lang="pl-PL" dirty="0"/>
              <a:t>ha</a:t>
            </a:r>
          </a:p>
          <a:p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2771800" y="5256672"/>
            <a:ext cx="47520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i="1" dirty="0"/>
              <a:t>ZMIANY W </a:t>
            </a:r>
            <a:r>
              <a:rPr lang="pl-PL" b="1" i="1" dirty="0" smtClean="0"/>
              <a:t>STANIE </a:t>
            </a:r>
            <a:r>
              <a:rPr lang="pl-PL" b="1" i="1" dirty="0"/>
              <a:t>MIENIA KOMUNALNEGO </a:t>
            </a:r>
            <a:br>
              <a:rPr lang="pl-PL" b="1" i="1" dirty="0"/>
            </a:br>
            <a:r>
              <a:rPr lang="pl-PL" b="1" i="1" dirty="0"/>
              <a:t>W 2020 R.</a:t>
            </a:r>
            <a:endParaRPr lang="pl-PL" dirty="0"/>
          </a:p>
          <a:p>
            <a:endParaRPr lang="pl-PL" dirty="0"/>
          </a:p>
        </p:txBody>
      </p:sp>
      <p:pic>
        <p:nvPicPr>
          <p:cNvPr id="1026" name="Picture 2" descr="C:\Program Files (x86)\Microsoft Office\MEDIA\CAGCAT10\j0205462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7" y="1628800"/>
            <a:ext cx="2822503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614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i="1" u="sng" dirty="0" smtClean="0"/>
              <a:t>Komunalizacja</a:t>
            </a:r>
            <a:r>
              <a:rPr lang="pl-PL" sz="2400" b="1" i="1" dirty="0" smtClean="0"/>
              <a:t>:</a:t>
            </a:r>
            <a:endParaRPr lang="pl-PL" sz="2400" b="1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27584" y="980728"/>
            <a:ext cx="3893056" cy="1080120"/>
          </a:xfrm>
        </p:spPr>
        <p:txBody>
          <a:bodyPr>
            <a:normAutofit/>
          </a:bodyPr>
          <a:lstStyle/>
          <a:p>
            <a:pPr marL="0" indent="0"/>
            <a:r>
              <a:rPr lang="pl-PL" u="sng" dirty="0"/>
              <a:t>ZEGRZE POŁUDNIOWE</a:t>
            </a:r>
            <a:r>
              <a:rPr lang="pl-PL" u="sng" dirty="0" smtClean="0"/>
              <a:t>:</a:t>
            </a:r>
            <a:endParaRPr lang="pl-PL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 smtClean="0"/>
              <a:t>DZIAŁKA </a:t>
            </a:r>
            <a:r>
              <a:rPr lang="pl-PL" dirty="0"/>
              <a:t>EWID. </a:t>
            </a:r>
            <a:r>
              <a:rPr lang="pl-PL" dirty="0" smtClean="0"/>
              <a:t>112/14 </a:t>
            </a:r>
            <a:r>
              <a:rPr lang="pl-PL" dirty="0"/>
              <a:t>– </a:t>
            </a:r>
            <a:r>
              <a:rPr lang="pl-PL" dirty="0" smtClean="0"/>
              <a:t>0,5700 </a:t>
            </a:r>
            <a:r>
              <a:rPr lang="pl-PL" dirty="0"/>
              <a:t>ha</a:t>
            </a:r>
          </a:p>
          <a:p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3131840" y="5589240"/>
            <a:ext cx="47520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i="1" dirty="0"/>
              <a:t>ZMIANY W </a:t>
            </a:r>
            <a:r>
              <a:rPr lang="pl-PL" b="1" i="1" dirty="0" smtClean="0"/>
              <a:t>STANIE </a:t>
            </a:r>
            <a:r>
              <a:rPr lang="pl-PL" b="1" i="1" dirty="0"/>
              <a:t>MIENIA KOMUNALNEGO </a:t>
            </a:r>
            <a:br>
              <a:rPr lang="pl-PL" b="1" i="1" dirty="0"/>
            </a:br>
            <a:r>
              <a:rPr lang="pl-PL" b="1" i="1" dirty="0"/>
              <a:t>W 2020 R.</a:t>
            </a:r>
            <a:endParaRPr lang="pl-PL" dirty="0"/>
          </a:p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054541"/>
            <a:ext cx="3774166" cy="28306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590737"/>
            <a:ext cx="3960440" cy="28791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2480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1052736"/>
            <a:ext cx="7520940" cy="548640"/>
          </a:xfrm>
        </p:spPr>
        <p:txBody>
          <a:bodyPr/>
          <a:lstStyle/>
          <a:p>
            <a:r>
              <a:rPr lang="pl-PL" sz="2300" b="1" i="1" u="sng" cap="none" dirty="0"/>
              <a:t>ART. </a:t>
            </a:r>
            <a:r>
              <a:rPr lang="pl-PL" sz="2300" b="1" i="1" u="sng" cap="none" dirty="0" smtClean="0"/>
              <a:t>73 </a:t>
            </a:r>
            <a:r>
              <a:rPr lang="pl-PL" sz="2300" b="1" i="1" cap="none" dirty="0" smtClean="0"/>
              <a:t>PRZEPISY WPROWADZAJĄCE USTAWY REFORMUJĄCE ADMINISTRACJĘ PUBLICZNĄ </a:t>
            </a:r>
            <a:r>
              <a:rPr lang="pl-PL" sz="2300" b="1" i="1" cap="none" dirty="0"/>
              <a:t>– </a:t>
            </a:r>
            <a:r>
              <a:rPr lang="pl-PL" sz="2300" b="1" i="1" cap="none" dirty="0" smtClean="0"/>
              <a:t/>
            </a:r>
            <a:br>
              <a:rPr lang="pl-PL" sz="2300" b="1" i="1" cap="none" dirty="0" smtClean="0"/>
            </a:br>
            <a:r>
              <a:rPr lang="pl-PL" sz="2300" b="1" i="1" cap="none" dirty="0" smtClean="0"/>
              <a:t>NABYCIE </a:t>
            </a:r>
            <a:r>
              <a:rPr lang="pl-PL" sz="2300" b="1" i="1" cap="none" dirty="0"/>
              <a:t>NA MIENIE GMINY NIEPORĘT Z MOCY PRAWA.</a:t>
            </a:r>
            <a:br>
              <a:rPr lang="pl-PL" sz="2300" b="1" i="1" cap="none" dirty="0"/>
            </a:br>
            <a:r>
              <a:rPr lang="pl-PL" sz="2300" b="1" i="1" u="sng" cap="none" dirty="0" smtClean="0"/>
              <a:t>0,5913 </a:t>
            </a:r>
            <a:r>
              <a:rPr lang="pl-PL" sz="2300" b="1" i="1" u="sng" cap="none" dirty="0"/>
              <a:t>ha </a:t>
            </a:r>
            <a:r>
              <a:rPr lang="pl-PL" sz="2300" b="1" i="1" cap="none" dirty="0"/>
              <a:t>-&gt; Przeznaczenie w planie zagospodarowania przestrzennego pod drogi lub poszerzenia istniejących dróg.</a:t>
            </a:r>
            <a:endParaRPr lang="pl-PL" sz="23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27584" y="2348880"/>
            <a:ext cx="4608512" cy="2736304"/>
          </a:xfrm>
        </p:spPr>
        <p:txBody>
          <a:bodyPr>
            <a:normAutofit lnSpcReduction="10000"/>
          </a:bodyPr>
          <a:lstStyle/>
          <a:p>
            <a:r>
              <a:rPr lang="pl-PL" u="sng" dirty="0" smtClean="0"/>
              <a:t>MICHAŁÓW-GRABINA – ULICA KWIATOWA:</a:t>
            </a:r>
            <a:endParaRPr lang="pl-PL" u="sng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DZIAŁKA EWID. </a:t>
            </a:r>
            <a:r>
              <a:rPr lang="pl-P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22/1</a:t>
            </a:r>
            <a:r>
              <a:rPr lang="pl-P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l-P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0,5913 </a:t>
            </a:r>
            <a:r>
              <a:rPr lang="pl-P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</a:t>
            </a:r>
          </a:p>
          <a:p>
            <a:r>
              <a:rPr lang="pl-PL" u="sng" dirty="0" smtClean="0"/>
              <a:t>ALEKSANDRÓW:</a:t>
            </a:r>
            <a:endParaRPr lang="pl-PL" u="sng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DZIAŁKA EWID. </a:t>
            </a:r>
            <a:r>
              <a:rPr lang="pl-PL" dirty="0" smtClean="0"/>
              <a:t>100/26 </a:t>
            </a:r>
            <a:r>
              <a:rPr lang="pl-PL" dirty="0"/>
              <a:t>– </a:t>
            </a:r>
            <a:r>
              <a:rPr lang="pl-PL" dirty="0" smtClean="0"/>
              <a:t>0,0006 ha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DZIAŁKA EWID. </a:t>
            </a:r>
            <a:r>
              <a:rPr lang="pl-PL" dirty="0" smtClean="0"/>
              <a:t>100/30 </a:t>
            </a:r>
            <a:r>
              <a:rPr lang="pl-PL" dirty="0"/>
              <a:t>– 0,0002 </a:t>
            </a:r>
            <a:r>
              <a:rPr lang="pl-PL" dirty="0" smtClean="0"/>
              <a:t>ha</a:t>
            </a:r>
            <a:endParaRPr lang="pl-PL" dirty="0"/>
          </a:p>
          <a:p>
            <a:r>
              <a:rPr lang="pl-PL" u="sng" dirty="0" smtClean="0"/>
              <a:t>IZABELIN:</a:t>
            </a:r>
            <a:endParaRPr lang="pl-PL" u="sng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DZIAŁKA EWID. </a:t>
            </a:r>
            <a:r>
              <a:rPr lang="pl-PL" dirty="0" smtClean="0"/>
              <a:t>17/1 </a:t>
            </a:r>
            <a:r>
              <a:rPr lang="pl-PL" dirty="0"/>
              <a:t>– </a:t>
            </a:r>
            <a:r>
              <a:rPr lang="pl-PL" dirty="0" smtClean="0"/>
              <a:t>0,0039 ha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DZIAŁKA EWID. </a:t>
            </a:r>
            <a:r>
              <a:rPr lang="pl-PL" dirty="0" smtClean="0"/>
              <a:t>7/9 – 0,0094 ha</a:t>
            </a:r>
            <a:endParaRPr lang="pl-PL" dirty="0"/>
          </a:p>
          <a:p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2915816" y="5301208"/>
            <a:ext cx="47520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i="1" dirty="0"/>
              <a:t>ZMIANY W </a:t>
            </a:r>
            <a:r>
              <a:rPr lang="pl-PL" b="1" i="1" dirty="0" smtClean="0"/>
              <a:t>STANIE </a:t>
            </a:r>
            <a:r>
              <a:rPr lang="pl-PL" b="1" i="1" dirty="0"/>
              <a:t>MIENIA KOMUNALNEGO </a:t>
            </a:r>
            <a:br>
              <a:rPr lang="pl-PL" b="1" i="1" dirty="0"/>
            </a:br>
            <a:r>
              <a:rPr lang="pl-PL" b="1" i="1" dirty="0"/>
              <a:t>W 2020 R.</a:t>
            </a:r>
            <a:endParaRPr lang="pl-PL" dirty="0"/>
          </a:p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724" y="2348880"/>
            <a:ext cx="2153887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197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0252574"/>
              </p:ext>
            </p:extLst>
          </p:nvPr>
        </p:nvGraphicFramePr>
        <p:xfrm>
          <a:off x="793048" y="332656"/>
          <a:ext cx="7560000" cy="410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Prostokąt 1"/>
          <p:cNvSpPr/>
          <p:nvPr/>
        </p:nvSpPr>
        <p:spPr>
          <a:xfrm>
            <a:off x="3203848" y="5589240"/>
            <a:ext cx="51845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i="1" dirty="0" smtClean="0"/>
              <a:t>WŁASNOŚĆ GMINY NIEPORĘT</a:t>
            </a:r>
          </a:p>
          <a:p>
            <a:r>
              <a:rPr lang="pl-PL" sz="2400" b="1" i="1" dirty="0" smtClean="0"/>
              <a:t>116,6378 HA</a:t>
            </a:r>
            <a:endParaRPr lang="pl-PL" sz="2400" b="1" i="1" dirty="0"/>
          </a:p>
        </p:txBody>
      </p:sp>
    </p:spTree>
    <p:extLst>
      <p:ext uri="{BB962C8B-B14F-4D97-AF65-F5344CB8AC3E}">
        <p14:creationId xmlns:p14="http://schemas.microsoft.com/office/powerpoint/2010/main" val="3155045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i="1" dirty="0" smtClean="0"/>
              <a:t>ODPŁATNE NABYCIE NA MIENIE GMINY NIEPORĘT:</a:t>
            </a:r>
            <a:endParaRPr lang="pl-PL" sz="2400" b="1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22960" y="1100628"/>
            <a:ext cx="3749040" cy="1392267"/>
          </a:xfrm>
        </p:spPr>
        <p:txBody>
          <a:bodyPr>
            <a:normAutofit/>
          </a:bodyPr>
          <a:lstStyle/>
          <a:p>
            <a:pPr marL="0" indent="0"/>
            <a:r>
              <a:rPr lang="pl-PL" u="sng" dirty="0"/>
              <a:t>NIEPORĘT</a:t>
            </a:r>
            <a:r>
              <a:rPr lang="pl-PL" u="sng" dirty="0" smtClean="0"/>
              <a:t>:</a:t>
            </a:r>
            <a:endParaRPr lang="pl-PL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 smtClean="0"/>
              <a:t>DZIAŁKA </a:t>
            </a:r>
            <a:r>
              <a:rPr lang="pl-PL" dirty="0"/>
              <a:t>EWID. </a:t>
            </a:r>
            <a:r>
              <a:rPr lang="pl-PL" dirty="0" smtClean="0"/>
              <a:t>645 </a:t>
            </a:r>
            <a:r>
              <a:rPr lang="pl-PL" dirty="0"/>
              <a:t>– </a:t>
            </a:r>
            <a:r>
              <a:rPr lang="pl-PL" dirty="0" smtClean="0"/>
              <a:t>0,0556 </a:t>
            </a:r>
            <a:r>
              <a:rPr lang="pl-PL" dirty="0"/>
              <a:t>ha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DZIAŁKA EWID. </a:t>
            </a:r>
            <a:r>
              <a:rPr lang="pl-PL" dirty="0" smtClean="0"/>
              <a:t>646 </a:t>
            </a:r>
            <a:r>
              <a:rPr lang="pl-PL" dirty="0"/>
              <a:t>– </a:t>
            </a:r>
            <a:r>
              <a:rPr lang="pl-PL" dirty="0" smtClean="0"/>
              <a:t>0,0914 </a:t>
            </a:r>
            <a:r>
              <a:rPr lang="pl-PL" dirty="0"/>
              <a:t>ha</a:t>
            </a:r>
          </a:p>
          <a:p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2699791" y="5229200"/>
            <a:ext cx="47520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i="1" dirty="0"/>
              <a:t>ZMIANY W </a:t>
            </a:r>
            <a:r>
              <a:rPr lang="pl-PL" b="1" i="1" dirty="0" smtClean="0"/>
              <a:t>STANIE </a:t>
            </a:r>
            <a:r>
              <a:rPr lang="pl-PL" b="1" i="1" dirty="0"/>
              <a:t>MIENIA KOMUNALNEGO </a:t>
            </a:r>
            <a:br>
              <a:rPr lang="pl-PL" b="1" i="1" dirty="0"/>
            </a:br>
            <a:r>
              <a:rPr lang="pl-PL" b="1" i="1" dirty="0"/>
              <a:t>W 2020 R.</a:t>
            </a:r>
            <a:endParaRPr lang="pl-PL" dirty="0"/>
          </a:p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916832"/>
            <a:ext cx="3744416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780928"/>
            <a:ext cx="3000035" cy="15121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64021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520940" cy="548640"/>
          </a:xfrm>
        </p:spPr>
        <p:txBody>
          <a:bodyPr/>
          <a:lstStyle/>
          <a:p>
            <a:r>
              <a:rPr lang="pl-PL" sz="2400" b="1" i="1" dirty="0" smtClean="0"/>
              <a:t>SPRZEDAŻ NIERUCHOMOŚCI Z ZASOBU GMINY NIEPORĘT:</a:t>
            </a:r>
            <a:endParaRPr lang="pl-PL" sz="2400" b="1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22960" y="1100629"/>
            <a:ext cx="4253096" cy="1680300"/>
          </a:xfrm>
        </p:spPr>
        <p:txBody>
          <a:bodyPr/>
          <a:lstStyle/>
          <a:p>
            <a:r>
              <a:rPr lang="pl-PL" u="sng" dirty="0" smtClean="0"/>
              <a:t>NIEPORĘT:</a:t>
            </a:r>
            <a:endParaRPr lang="pl-PL" u="sng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DZIAŁKA EWID. </a:t>
            </a:r>
            <a:r>
              <a:rPr lang="pl-PL" dirty="0" smtClean="0"/>
              <a:t>1254/5 </a:t>
            </a:r>
            <a:r>
              <a:rPr lang="pl-PL" dirty="0"/>
              <a:t>– </a:t>
            </a:r>
            <a:r>
              <a:rPr lang="pl-PL" dirty="0" smtClean="0"/>
              <a:t>0,0108 </a:t>
            </a:r>
            <a:r>
              <a:rPr lang="pl-PL" dirty="0"/>
              <a:t>ha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DZIAŁKA EWID. </a:t>
            </a:r>
            <a:r>
              <a:rPr lang="pl-PL" dirty="0" smtClean="0"/>
              <a:t>897/51 </a:t>
            </a:r>
            <a:r>
              <a:rPr lang="pl-PL" dirty="0"/>
              <a:t>– </a:t>
            </a:r>
            <a:r>
              <a:rPr lang="pl-PL" dirty="0" smtClean="0"/>
              <a:t>0,0700 ha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DZIAŁKA EWID. </a:t>
            </a:r>
            <a:r>
              <a:rPr lang="pl-PL" dirty="0" smtClean="0"/>
              <a:t>897/52 </a:t>
            </a:r>
            <a:r>
              <a:rPr lang="pl-PL" dirty="0"/>
              <a:t>– </a:t>
            </a:r>
            <a:r>
              <a:rPr lang="pl-PL" dirty="0" smtClean="0"/>
              <a:t>0,0615 </a:t>
            </a:r>
            <a:r>
              <a:rPr lang="pl-PL" dirty="0"/>
              <a:t>ha</a:t>
            </a:r>
          </a:p>
          <a:p>
            <a:pPr marL="0" indent="0"/>
            <a:endParaRPr lang="pl-PL" dirty="0"/>
          </a:p>
          <a:p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2771800" y="5229200"/>
            <a:ext cx="47520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i="1" dirty="0" smtClean="0"/>
              <a:t>ZMIANY W </a:t>
            </a:r>
            <a:r>
              <a:rPr lang="pl-PL" b="1" i="1" dirty="0" smtClean="0"/>
              <a:t>STANIE </a:t>
            </a:r>
            <a:r>
              <a:rPr lang="pl-PL" b="1" i="1" dirty="0" smtClean="0"/>
              <a:t>MIENIA KOMUNALNEGO </a:t>
            </a:r>
            <a:br>
              <a:rPr lang="pl-PL" b="1" i="1" dirty="0" smtClean="0"/>
            </a:br>
            <a:r>
              <a:rPr lang="pl-PL" b="1" i="1" dirty="0" smtClean="0"/>
              <a:t>W 2020 R.</a:t>
            </a:r>
            <a:endParaRPr lang="pl-PL" dirty="0" smtClean="0"/>
          </a:p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084" y="1052736"/>
            <a:ext cx="3275856" cy="18496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068960"/>
            <a:ext cx="3259797" cy="17276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084" y="3068960"/>
            <a:ext cx="3275856" cy="17361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6283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27584" y="332656"/>
            <a:ext cx="3816424" cy="4536504"/>
          </a:xfrm>
        </p:spPr>
        <p:txBody>
          <a:bodyPr/>
          <a:lstStyle/>
          <a:p>
            <a:r>
              <a:rPr lang="pl-PL" u="sng" dirty="0" smtClean="0"/>
              <a:t>IZABELIN:</a:t>
            </a:r>
            <a:endParaRPr lang="pl-PL" u="sng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DZIAŁKA EWID. </a:t>
            </a:r>
            <a:r>
              <a:rPr lang="pl-PL" dirty="0" smtClean="0"/>
              <a:t>185/8 </a:t>
            </a:r>
            <a:r>
              <a:rPr lang="pl-PL" dirty="0"/>
              <a:t>– </a:t>
            </a:r>
            <a:r>
              <a:rPr lang="pl-PL" dirty="0" smtClean="0"/>
              <a:t>0,1550 </a:t>
            </a:r>
            <a:r>
              <a:rPr lang="pl-PL" dirty="0"/>
              <a:t>ha</a:t>
            </a:r>
          </a:p>
          <a:p>
            <a:endParaRPr lang="pl-PL" u="sng" dirty="0" smtClean="0"/>
          </a:p>
          <a:p>
            <a:endParaRPr lang="pl-PL" u="sng" dirty="0"/>
          </a:p>
          <a:p>
            <a:endParaRPr lang="pl-PL" u="sng" dirty="0" smtClean="0"/>
          </a:p>
          <a:p>
            <a:endParaRPr lang="pl-PL" u="sng" dirty="0"/>
          </a:p>
          <a:p>
            <a:endParaRPr lang="pl-PL" u="sng" dirty="0" smtClean="0"/>
          </a:p>
          <a:p>
            <a:r>
              <a:rPr lang="pl-PL" u="sng" dirty="0" smtClean="0"/>
              <a:t>ZEGRZE POŁUDNIOWE:</a:t>
            </a:r>
            <a:endParaRPr lang="pl-PL" u="sng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dirty="0"/>
              <a:t>DZIAŁKA EWID. </a:t>
            </a:r>
            <a:r>
              <a:rPr lang="pl-PL" dirty="0" smtClean="0"/>
              <a:t>40/20 </a:t>
            </a:r>
            <a:r>
              <a:rPr lang="pl-PL" dirty="0"/>
              <a:t>– </a:t>
            </a:r>
            <a:r>
              <a:rPr lang="pl-PL" dirty="0" smtClean="0"/>
              <a:t>0,0686 </a:t>
            </a:r>
            <a:r>
              <a:rPr lang="pl-PL" dirty="0"/>
              <a:t>ha</a:t>
            </a:r>
          </a:p>
          <a:p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2827006" y="5229200"/>
            <a:ext cx="47520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i="1" dirty="0"/>
              <a:t>ZMIANY W </a:t>
            </a:r>
            <a:r>
              <a:rPr lang="pl-PL" b="1" i="1" dirty="0" smtClean="0"/>
              <a:t>STANIE </a:t>
            </a:r>
            <a:r>
              <a:rPr lang="pl-PL" b="1" i="1" dirty="0"/>
              <a:t>MIENIA KOMUNALNEGO </a:t>
            </a:r>
            <a:br>
              <a:rPr lang="pl-PL" b="1" i="1" dirty="0"/>
            </a:br>
            <a:r>
              <a:rPr lang="pl-PL" b="1" i="1" dirty="0"/>
              <a:t>W 2020 R.</a:t>
            </a:r>
            <a:endParaRPr lang="pl-PL" dirty="0"/>
          </a:p>
          <a:p>
            <a:endParaRPr lang="pl-PL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064888"/>
            <a:ext cx="1800200" cy="1770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985" y="1052736"/>
            <a:ext cx="2376264" cy="1782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013" y="3342694"/>
            <a:ext cx="1872208" cy="1676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39" y="3468004"/>
            <a:ext cx="1800201" cy="1425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5591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43800" cy="3722712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200" b="1" i="1" dirty="0"/>
              <a:t>W wyniku realizacji podjętych uchwał przez Radę Gminy Nieporęt oraz na podstawie art. 98 ustawy o gospodarce nieruchomościami </a:t>
            </a:r>
            <a:r>
              <a:rPr lang="pl-PL" sz="3200" b="1" i="1" dirty="0" smtClean="0"/>
              <a:t>I ART. 73</a:t>
            </a:r>
            <a:r>
              <a:rPr lang="pl-PL" sz="3200" b="1" i="1" cap="none" dirty="0"/>
              <a:t> PRZEPISY WPROWADZAJĄCE USTAWY REFORMUJĄCE ADMINISTRACJĘ PUBLICZNĄ </a:t>
            </a:r>
            <a:r>
              <a:rPr lang="pl-PL" sz="3200" b="1" i="1" dirty="0" smtClean="0"/>
              <a:t>w 2020 </a:t>
            </a:r>
            <a:r>
              <a:rPr lang="pl-PL" sz="3200" b="1" i="1" dirty="0"/>
              <a:t>roku do zasobu nieruchomości gminnych nabyto łącznie </a:t>
            </a:r>
            <a:r>
              <a:rPr lang="pl-PL" sz="3200" b="1" i="1" dirty="0" smtClean="0"/>
              <a:t>2,1586 ha</a:t>
            </a:r>
            <a:r>
              <a:rPr lang="pl-PL" sz="3200" b="1" i="1" dirty="0"/>
              <a:t> </a:t>
            </a:r>
            <a:r>
              <a:rPr lang="pl-PL" sz="3200" b="1" i="1" dirty="0" smtClean="0"/>
              <a:t>gruntów</a:t>
            </a:r>
            <a:r>
              <a:rPr lang="pl-PL" sz="3200" b="1" i="1" dirty="0"/>
              <a:t>.</a:t>
            </a:r>
            <a:br>
              <a:rPr lang="pl-PL" sz="3200" b="1" i="1" dirty="0"/>
            </a:br>
            <a:endParaRPr lang="pl-PL" sz="3200" b="1" i="1" dirty="0"/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7020272" y="3789040"/>
            <a:ext cx="1640317" cy="1321321"/>
            <a:chOff x="1824" y="633"/>
            <a:chExt cx="2834" cy="2849"/>
          </a:xfrm>
        </p:grpSpPr>
        <p:sp>
          <p:nvSpPr>
            <p:cNvPr id="4" name="Puzzle3"/>
            <p:cNvSpPr>
              <a:spLocks noEditPoints="1" noChangeArrowheads="1"/>
            </p:cNvSpPr>
            <p:nvPr/>
          </p:nvSpPr>
          <p:spPr bwMode="auto">
            <a:xfrm>
              <a:off x="3204" y="633"/>
              <a:ext cx="1114" cy="1514"/>
            </a:xfrm>
            <a:custGeom>
              <a:avLst/>
              <a:gdLst>
                <a:gd name="T0" fmla="*/ 10391 w 21600"/>
                <a:gd name="T1" fmla="*/ 15806 h 21600"/>
                <a:gd name="T2" fmla="*/ 20551 w 21600"/>
                <a:gd name="T3" fmla="*/ 21088 h 21600"/>
                <a:gd name="T4" fmla="*/ 13180 w 21600"/>
                <a:gd name="T5" fmla="*/ 13801 h 21600"/>
                <a:gd name="T6" fmla="*/ 20551 w 21600"/>
                <a:gd name="T7" fmla="*/ 7025 h 21600"/>
                <a:gd name="T8" fmla="*/ 10500 w 21600"/>
                <a:gd name="T9" fmla="*/ 52 h 21600"/>
                <a:gd name="T10" fmla="*/ 692 w 21600"/>
                <a:gd name="T11" fmla="*/ 6802 h 21600"/>
                <a:gd name="T12" fmla="*/ 8064 w 21600"/>
                <a:gd name="T13" fmla="*/ 13526 h 21600"/>
                <a:gd name="T14" fmla="*/ 692 w 21600"/>
                <a:gd name="T15" fmla="*/ 21088 h 21600"/>
                <a:gd name="T16" fmla="*/ 2273 w 21600"/>
                <a:gd name="T17" fmla="*/ 7719 h 21600"/>
                <a:gd name="T18" fmla="*/ 19149 w 21600"/>
                <a:gd name="T19" fmla="*/ 202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rgbClr val="FFBE7D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" name="Puzzle2"/>
            <p:cNvSpPr>
              <a:spLocks noEditPoints="1" noChangeArrowheads="1"/>
            </p:cNvSpPr>
            <p:nvPr/>
          </p:nvSpPr>
          <p:spPr bwMode="auto">
            <a:xfrm>
              <a:off x="2880" y="1736"/>
              <a:ext cx="1778" cy="1379"/>
            </a:xfrm>
            <a:custGeom>
              <a:avLst/>
              <a:gdLst>
                <a:gd name="T0" fmla="*/ 11 w 21600"/>
                <a:gd name="T1" fmla="*/ 13386 h 21600"/>
                <a:gd name="T2" fmla="*/ 4202 w 21600"/>
                <a:gd name="T3" fmla="*/ 21161 h 21600"/>
                <a:gd name="T4" fmla="*/ 10400 w 21600"/>
                <a:gd name="T5" fmla="*/ 13909 h 21600"/>
                <a:gd name="T6" fmla="*/ 16821 w 21600"/>
                <a:gd name="T7" fmla="*/ 21190 h 21600"/>
                <a:gd name="T8" fmla="*/ 21600 w 21600"/>
                <a:gd name="T9" fmla="*/ 15083 h 21600"/>
                <a:gd name="T10" fmla="*/ 16889 w 21600"/>
                <a:gd name="T11" fmla="*/ 5739 h 21600"/>
                <a:gd name="T12" fmla="*/ 10800 w 21600"/>
                <a:gd name="T13" fmla="*/ 28 h 21600"/>
                <a:gd name="T14" fmla="*/ 4202 w 21600"/>
                <a:gd name="T15" fmla="*/ 5894 h 21600"/>
                <a:gd name="T16" fmla="*/ 5388 w 21600"/>
                <a:gd name="T17" fmla="*/ 6742 h 21600"/>
                <a:gd name="T18" fmla="*/ 16177 w 21600"/>
                <a:gd name="T19" fmla="*/ 2044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rgbClr val="FF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" name="Puzzle4"/>
            <p:cNvSpPr>
              <a:spLocks noEditPoints="1" noChangeArrowheads="1"/>
            </p:cNvSpPr>
            <p:nvPr/>
          </p:nvSpPr>
          <p:spPr bwMode="auto">
            <a:xfrm>
              <a:off x="2192" y="1719"/>
              <a:ext cx="1072" cy="1763"/>
            </a:xfrm>
            <a:custGeom>
              <a:avLst/>
              <a:gdLst>
                <a:gd name="T0" fmla="*/ 8307 w 21600"/>
                <a:gd name="T1" fmla="*/ 11593 h 21600"/>
                <a:gd name="T2" fmla="*/ 453 w 21600"/>
                <a:gd name="T3" fmla="*/ 16938 h 21600"/>
                <a:gd name="T4" fmla="*/ 11500 w 21600"/>
                <a:gd name="T5" fmla="*/ 21600 h 21600"/>
                <a:gd name="T6" fmla="*/ 20920 w 21600"/>
                <a:gd name="T7" fmla="*/ 16751 h 21600"/>
                <a:gd name="T8" fmla="*/ 13972 w 21600"/>
                <a:gd name="T9" fmla="*/ 10888 h 21600"/>
                <a:gd name="T10" fmla="*/ 21033 w 21600"/>
                <a:gd name="T11" fmla="*/ 4716 h 21600"/>
                <a:gd name="T12" fmla="*/ 11102 w 21600"/>
                <a:gd name="T13" fmla="*/ 11 h 21600"/>
                <a:gd name="T14" fmla="*/ 453 w 21600"/>
                <a:gd name="T15" fmla="*/ 4716 h 21600"/>
                <a:gd name="T16" fmla="*/ 2076 w 21600"/>
                <a:gd name="T17" fmla="*/ 5664 h 21600"/>
                <a:gd name="T18" fmla="*/ 20203 w 21600"/>
                <a:gd name="T19" fmla="*/ 1598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rgbClr val="D8EBB3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" name="Puzzle1"/>
            <p:cNvSpPr>
              <a:spLocks noEditPoints="1" noChangeArrowheads="1"/>
            </p:cNvSpPr>
            <p:nvPr/>
          </p:nvSpPr>
          <p:spPr bwMode="auto">
            <a:xfrm>
              <a:off x="1824" y="1091"/>
              <a:ext cx="1800" cy="1051"/>
            </a:xfrm>
            <a:custGeom>
              <a:avLst/>
              <a:gdLst>
                <a:gd name="T0" fmla="*/ 16740 w 21600"/>
                <a:gd name="T1" fmla="*/ 21078 h 21600"/>
                <a:gd name="T2" fmla="*/ 16976 w 21600"/>
                <a:gd name="T3" fmla="*/ 521 h 21600"/>
                <a:gd name="T4" fmla="*/ 4725 w 21600"/>
                <a:gd name="T5" fmla="*/ 856 h 21600"/>
                <a:gd name="T6" fmla="*/ 5040 w 21600"/>
                <a:gd name="T7" fmla="*/ 21004 h 21600"/>
                <a:gd name="T8" fmla="*/ 10811 w 21600"/>
                <a:gd name="T9" fmla="*/ 12885 h 21600"/>
                <a:gd name="T10" fmla="*/ 10845 w 21600"/>
                <a:gd name="T11" fmla="*/ 8714 h 21600"/>
                <a:gd name="T12" fmla="*/ 21600 w 21600"/>
                <a:gd name="T13" fmla="*/ 10000 h 21600"/>
                <a:gd name="T14" fmla="*/ 56 w 21600"/>
                <a:gd name="T15" fmla="*/ 10000 h 21600"/>
                <a:gd name="T16" fmla="*/ 6086 w 21600"/>
                <a:gd name="T17" fmla="*/ 2569 h 21600"/>
                <a:gd name="T18" fmla="*/ 16132 w 21600"/>
                <a:gd name="T19" fmla="*/ 1955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rgbClr val="CCCC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1033" name="Picture 9" descr="C:\Program Files (x86)\Microsoft Office\MEDIA\OFFICE14\Lines\BD21313_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802614"/>
            <a:ext cx="5904656" cy="22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670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i="1" dirty="0"/>
              <a:t>Zestawienie nabycia i zbycia przez Gminę </a:t>
            </a:r>
            <a:r>
              <a:rPr lang="pl-PL" b="1" i="1" dirty="0" smtClean="0"/>
              <a:t>Nieporęt </a:t>
            </a:r>
            <a:r>
              <a:rPr lang="pl-PL" b="1" i="1" dirty="0"/>
              <a:t>w latach </a:t>
            </a:r>
            <a:r>
              <a:rPr lang="pl-PL" b="1" i="1" dirty="0" smtClean="0"/>
              <a:t>2002 </a:t>
            </a:r>
            <a:r>
              <a:rPr lang="pl-PL" b="1" i="1" dirty="0"/>
              <a:t>- </a:t>
            </a:r>
            <a:r>
              <a:rPr lang="pl-PL" b="1" i="1" dirty="0" smtClean="0"/>
              <a:t>2020</a:t>
            </a:r>
            <a:endParaRPr lang="pl-PL" dirty="0"/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5190986"/>
              </p:ext>
            </p:extLst>
          </p:nvPr>
        </p:nvGraphicFramePr>
        <p:xfrm>
          <a:off x="467544" y="1052736"/>
          <a:ext cx="8208912" cy="3888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29075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5438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i="1" dirty="0"/>
              <a:t>Użytkowanie wieczyste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Prostokąt 2"/>
          <p:cNvSpPr/>
          <p:nvPr/>
        </p:nvSpPr>
        <p:spPr>
          <a:xfrm>
            <a:off x="539552" y="836712"/>
            <a:ext cx="813690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/>
              <a:t>W </a:t>
            </a:r>
            <a:r>
              <a:rPr lang="pl-PL" dirty="0" smtClean="0"/>
              <a:t>użytkowaniu wieczystym pozostały grunty </a:t>
            </a:r>
            <a:r>
              <a:rPr lang="pl-PL" dirty="0"/>
              <a:t>o łącznej powierzchni 0,1092 ha: </a:t>
            </a:r>
          </a:p>
          <a:p>
            <a:pPr algn="just"/>
            <a:r>
              <a:rPr lang="pl-PL" dirty="0"/>
              <a:t>1 nieruchomość  w Zegrzu Południowym o pow. 0,0110 ha, </a:t>
            </a:r>
          </a:p>
          <a:p>
            <a:pPr algn="just"/>
            <a:r>
              <a:rPr lang="pl-PL" dirty="0"/>
              <a:t>1 nieruchomość  w Czarnej Strudze o pow. 0,0982 ha, </a:t>
            </a:r>
          </a:p>
          <a:p>
            <a:pPr algn="just"/>
            <a:r>
              <a:rPr lang="pl-PL" dirty="0"/>
              <a:t> </a:t>
            </a:r>
          </a:p>
          <a:p>
            <a:pPr algn="just"/>
            <a:r>
              <a:rPr lang="pl-PL" dirty="0" smtClean="0"/>
              <a:t>Dochód z tytułu użytkowania wieczystego wyniósł 0 zł ponieważ przepisy „Ustawy </a:t>
            </a:r>
            <a:r>
              <a:rPr lang="pl-PL" dirty="0"/>
              <a:t>z dnia 2 marca 2020 r. o szczególnych rozwiązaniach związanych z zapobieganiem, przeciwdziałaniem i zwalczaniem COVID-19, innych chorób zakaźnych oraz wywołanych nimi sytuacji </a:t>
            </a:r>
            <a:r>
              <a:rPr lang="pl-PL" dirty="0" smtClean="0"/>
              <a:t>kryzysowy” tzw. Tarcza 4.0 przesunęły termin wymaganej płatności do </a:t>
            </a:r>
            <a:r>
              <a:rPr lang="pl-PL" b="1" dirty="0" smtClean="0"/>
              <a:t>31 stycznia 2021 r. </a:t>
            </a:r>
            <a:endParaRPr lang="pl-PL" b="1" dirty="0"/>
          </a:p>
          <a:p>
            <a:pPr algn="just"/>
            <a:endParaRPr lang="pl-PL" dirty="0" smtClean="0"/>
          </a:p>
          <a:p>
            <a:pPr algn="ctr"/>
            <a:endParaRPr lang="pl-PL" dirty="0" smtClean="0"/>
          </a:p>
          <a:p>
            <a:pPr algn="ctr"/>
            <a:r>
              <a:rPr lang="pl-PL" dirty="0" smtClean="0"/>
              <a:t>Dochód Gminy Nieporęt wyniósł </a:t>
            </a:r>
            <a:r>
              <a:rPr lang="pl-PL" b="1" dirty="0"/>
              <a:t>2109,80 </a:t>
            </a:r>
            <a:r>
              <a:rPr lang="pl-PL" b="1" dirty="0" smtClean="0"/>
              <a:t>zł </a:t>
            </a:r>
            <a:r>
              <a:rPr lang="pl-PL" dirty="0" smtClean="0"/>
              <a:t>z </a:t>
            </a:r>
            <a:r>
              <a:rPr lang="pl-PL" dirty="0"/>
              <a:t>tytułu przekształcenia prawa użytkowania </a:t>
            </a:r>
            <a:r>
              <a:rPr lang="pl-PL" dirty="0" smtClean="0"/>
              <a:t>wieczystego, kwota ta wynika z decyzji z 2011 r.  dotyczącej przekształcenia jednej z działek w Zegrzu Południowym.</a:t>
            </a:r>
          </a:p>
          <a:p>
            <a:pPr algn="ctr"/>
            <a:endParaRPr lang="pl-PL" u="sng" dirty="0"/>
          </a:p>
        </p:txBody>
      </p:sp>
    </p:spTree>
    <p:extLst>
      <p:ext uri="{BB962C8B-B14F-4D97-AF65-F5344CB8AC3E}">
        <p14:creationId xmlns:p14="http://schemas.microsoft.com/office/powerpoint/2010/main" val="3514408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5656" y="5229200"/>
            <a:ext cx="75438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700" b="1" i="1" dirty="0"/>
              <a:t>Umowy dzierżawy, najmu, użyczenia</a:t>
            </a:r>
            <a:r>
              <a:rPr lang="pl-PL" sz="3200" dirty="0"/>
              <a:t/>
            </a:r>
            <a:br>
              <a:rPr lang="pl-PL" sz="3200" dirty="0"/>
            </a:br>
            <a:endParaRPr lang="pl-PL" sz="3200" dirty="0"/>
          </a:p>
        </p:txBody>
      </p:sp>
      <p:sp>
        <p:nvSpPr>
          <p:cNvPr id="3" name="Prostokąt 2"/>
          <p:cNvSpPr/>
          <p:nvPr/>
        </p:nvSpPr>
        <p:spPr>
          <a:xfrm>
            <a:off x="755576" y="188640"/>
            <a:ext cx="74888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b="1" dirty="0"/>
              <a:t>Dział Geodezji i Gospodarki Nieruchomościami </a:t>
            </a:r>
            <a:r>
              <a:rPr lang="pl-PL" dirty="0"/>
              <a:t>realizuje zapisy i zobowiązania wynikające z zawartych umów dzierżaw, najmu i użyczenia.</a:t>
            </a:r>
          </a:p>
          <a:p>
            <a:pPr algn="just"/>
            <a:endParaRPr lang="pl-PL" dirty="0"/>
          </a:p>
          <a:p>
            <a:pPr algn="just"/>
            <a:r>
              <a:rPr lang="pl-PL" dirty="0"/>
              <a:t>W </a:t>
            </a:r>
            <a:r>
              <a:rPr lang="pl-PL" dirty="0" smtClean="0"/>
              <a:t>2020 </a:t>
            </a:r>
            <a:r>
              <a:rPr lang="pl-PL" dirty="0"/>
              <a:t>r. Gmina łącznie realizowała </a:t>
            </a:r>
            <a:r>
              <a:rPr lang="pl-PL" dirty="0" smtClean="0"/>
              <a:t>57 </a:t>
            </a:r>
            <a:r>
              <a:rPr lang="pl-PL" dirty="0"/>
              <a:t>umów </a:t>
            </a:r>
            <a:r>
              <a:rPr lang="pl-PL" dirty="0" smtClean="0"/>
              <a:t>dzierżawy, </a:t>
            </a:r>
            <a:r>
              <a:rPr lang="pl-PL" dirty="0"/>
              <a:t>4 umowy najmu lokali użytkowych oraz </a:t>
            </a:r>
            <a:r>
              <a:rPr lang="pl-PL" dirty="0" smtClean="0"/>
              <a:t>11 </a:t>
            </a:r>
            <a:r>
              <a:rPr lang="pl-PL" dirty="0"/>
              <a:t>umów użyczenia nieruchomości gminnych - na rzecz Gminnego Ośrodka </a:t>
            </a:r>
            <a:r>
              <a:rPr lang="pl-PL" dirty="0" smtClean="0"/>
              <a:t>Kultury, </a:t>
            </a:r>
            <a:r>
              <a:rPr lang="pl-PL" dirty="0"/>
              <a:t>Ochotniczej Straży Pożarnej i Biblioteki Publicznej Gminy Nieporęt</a:t>
            </a:r>
            <a:r>
              <a:rPr lang="pl-PL" dirty="0" smtClean="0"/>
              <a:t>.</a:t>
            </a:r>
          </a:p>
          <a:p>
            <a:pPr algn="just"/>
            <a:endParaRPr lang="pl-PL" dirty="0"/>
          </a:p>
          <a:p>
            <a:pPr algn="just"/>
            <a:r>
              <a:rPr lang="pl-PL" dirty="0"/>
              <a:t>Do najważniejszych umów zaliczamy: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dirty="0"/>
              <a:t>Mila </a:t>
            </a:r>
            <a:r>
              <a:rPr lang="pl-PL" dirty="0" smtClean="0"/>
              <a:t>S.A. - Supermarket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dirty="0" smtClean="0"/>
              <a:t>JW </a:t>
            </a:r>
            <a:r>
              <a:rPr lang="pl-PL" dirty="0"/>
              <a:t>Construction </a:t>
            </a:r>
            <a:r>
              <a:rPr lang="pl-PL" dirty="0" smtClean="0"/>
              <a:t>Hotel 500 - Plaża</a:t>
            </a:r>
            <a:endParaRPr lang="pl-PL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dirty="0" err="1" smtClean="0"/>
              <a:t>Lantmannen</a:t>
            </a:r>
            <a:r>
              <a:rPr lang="pl-PL" dirty="0" smtClean="0"/>
              <a:t> </a:t>
            </a:r>
            <a:r>
              <a:rPr lang="pl-PL" dirty="0" err="1"/>
              <a:t>Unibake</a:t>
            </a:r>
            <a:r>
              <a:rPr lang="pl-PL" dirty="0"/>
              <a:t> Poland Sp. z o.o.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dirty="0"/>
              <a:t>Poczta </a:t>
            </a:r>
            <a:r>
              <a:rPr lang="pl-PL" dirty="0" smtClean="0"/>
              <a:t>Polska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dirty="0" smtClean="0"/>
              <a:t>Wieża telekomunikacyjna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dirty="0" smtClean="0"/>
              <a:t>Przedszkole i szkoła terapeutyczna </a:t>
            </a:r>
            <a:r>
              <a:rPr lang="pl-PL" dirty="0" err="1" smtClean="0"/>
              <a:t>Ooniwerek</a:t>
            </a:r>
            <a:endParaRPr lang="pl-PL" dirty="0" smtClean="0"/>
          </a:p>
          <a:p>
            <a:pPr algn="just"/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148883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sz="2400" b="1" i="1" cap="small" dirty="0" smtClean="0"/>
              <a:t>DELKIKATESY CENTRUM Sp. </a:t>
            </a:r>
            <a:r>
              <a:rPr lang="pl-PL" sz="2400" b="1" i="1" cap="small" dirty="0"/>
              <a:t>z</a:t>
            </a:r>
            <a:r>
              <a:rPr lang="pl-PL" sz="2400" b="1" i="1" cap="small" dirty="0" smtClean="0"/>
              <a:t> o.o.</a:t>
            </a:r>
            <a:r>
              <a:rPr lang="pl-PL" sz="2400" b="1" i="1" cap="small" dirty="0" smtClean="0"/>
              <a:t> </a:t>
            </a:r>
            <a:r>
              <a:rPr lang="pl-PL" sz="2400" b="1" i="1" cap="small" dirty="0" smtClean="0"/>
              <a:t>- SUPERMARKET</a:t>
            </a:r>
            <a:endParaRPr lang="pl-PL" sz="2400" cap="small" dirty="0"/>
          </a:p>
        </p:txBody>
      </p:sp>
      <p:sp>
        <p:nvSpPr>
          <p:cNvPr id="8" name="Podtytuł 7"/>
          <p:cNvSpPr>
            <a:spLocks noGrp="1"/>
          </p:cNvSpPr>
          <p:nvPr>
            <p:ph type="subTitle" idx="1"/>
          </p:nvPr>
        </p:nvSpPr>
        <p:spPr>
          <a:xfrm>
            <a:off x="107504" y="116632"/>
            <a:ext cx="7848872" cy="792088"/>
          </a:xfrm>
        </p:spPr>
        <p:txBody>
          <a:bodyPr>
            <a:noAutofit/>
          </a:bodyPr>
          <a:lstStyle/>
          <a:p>
            <a:r>
              <a:rPr lang="pl-PL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 Light" panose="020F0302020204030204" pitchFamily="34" charset="0"/>
              </a:rPr>
              <a:t>Umowy dzierżawy, najmu, </a:t>
            </a:r>
            <a:r>
              <a:rPr lang="pl-PL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 Light" panose="020F0302020204030204" pitchFamily="34" charset="0"/>
              </a:rPr>
              <a:t>użyczenia</a:t>
            </a:r>
          </a:p>
          <a:p>
            <a:r>
              <a:rPr lang="pl-PL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 Light" panose="020F0302020204030204" pitchFamily="34" charset="0"/>
              </a:rPr>
              <a:t>Najważniejsze dla gminy </a:t>
            </a:r>
            <a:r>
              <a:rPr lang="pl-PL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 Light" panose="020F0302020204030204" pitchFamily="34" charset="0"/>
              </a:rPr>
              <a:t>nieporęt</a:t>
            </a:r>
            <a:endParaRPr lang="pl-PL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Calibri Light" panose="020F0302020204030204" pitchFamily="34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103604"/>
            <a:ext cx="4572000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57417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sz="2800" b="1" i="1" dirty="0" smtClean="0"/>
              <a:t>Jw. Construction – hotel 500 </a:t>
            </a:r>
            <a:endParaRPr lang="pl-PL" sz="2800" b="1" i="1" dirty="0"/>
          </a:p>
        </p:txBody>
      </p:sp>
      <p:sp>
        <p:nvSpPr>
          <p:cNvPr id="7" name="Podtytuł 6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pl-PL" sz="2000" b="1" i="1" dirty="0" smtClean="0"/>
              <a:t>plaża</a:t>
            </a:r>
            <a:endParaRPr lang="pl-PL" sz="2000" b="1" i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4005064"/>
            <a:ext cx="5757465" cy="2448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416" y="1844824"/>
            <a:ext cx="3334897" cy="2025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568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ctrTitle"/>
          </p:nvPr>
        </p:nvSpPr>
        <p:spPr>
          <a:xfrm rot="19140000">
            <a:off x="777350" y="1624056"/>
            <a:ext cx="5972823" cy="1204306"/>
          </a:xfrm>
        </p:spPr>
        <p:txBody>
          <a:bodyPr/>
          <a:lstStyle/>
          <a:p>
            <a:r>
              <a:rPr lang="pl-PL" sz="2400" b="1" i="1" dirty="0" err="1" smtClean="0"/>
              <a:t>Lantmannen</a:t>
            </a:r>
            <a:r>
              <a:rPr lang="pl-PL" sz="2400" b="1" i="1" dirty="0" smtClean="0"/>
              <a:t> </a:t>
            </a:r>
            <a:r>
              <a:rPr lang="pl-PL" sz="2400" b="1" i="1" dirty="0" err="1" smtClean="0"/>
              <a:t>unibake</a:t>
            </a:r>
            <a:r>
              <a:rPr lang="pl-PL" sz="2400" b="1" i="1" dirty="0" smtClean="0"/>
              <a:t> </a:t>
            </a:r>
            <a:r>
              <a:rPr lang="pl-PL" sz="2400" b="1" i="1" dirty="0" err="1" smtClean="0"/>
              <a:t>poland</a:t>
            </a:r>
            <a:r>
              <a:rPr lang="pl-PL" sz="2400" b="1" i="1" dirty="0" smtClean="0"/>
              <a:t> sp. z o.o.</a:t>
            </a:r>
            <a:endParaRPr lang="pl-PL" sz="2400" b="1" i="1" dirty="0"/>
          </a:p>
        </p:txBody>
      </p:sp>
      <p:sp>
        <p:nvSpPr>
          <p:cNvPr id="7" name="Podtytuł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466" y="3645024"/>
            <a:ext cx="4069169" cy="30443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28232" y="1765089"/>
            <a:ext cx="3351340" cy="16247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385180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059832" y="5589240"/>
            <a:ext cx="5040560" cy="548640"/>
          </a:xfrm>
        </p:spPr>
        <p:txBody>
          <a:bodyPr/>
          <a:lstStyle/>
          <a:p>
            <a:r>
              <a:rPr lang="pl-PL" sz="2400" b="1" i="1" dirty="0" smtClean="0"/>
              <a:t>Posiadanie samoistne </a:t>
            </a:r>
            <a:br>
              <a:rPr lang="pl-PL" sz="2400" b="1" i="1" dirty="0" smtClean="0"/>
            </a:br>
            <a:r>
              <a:rPr lang="pl-PL" sz="2400" b="1" i="1" dirty="0" smtClean="0"/>
              <a:t>gminy </a:t>
            </a:r>
            <a:r>
              <a:rPr lang="pl-PL" sz="2400" b="1" i="1" dirty="0" err="1" smtClean="0"/>
              <a:t>nieporęt</a:t>
            </a:r>
            <a:r>
              <a:rPr lang="pl-PL" sz="2400" b="1" i="1" dirty="0" smtClean="0"/>
              <a:t/>
            </a:r>
            <a:br>
              <a:rPr lang="pl-PL" sz="2400" b="1" i="1" dirty="0" smtClean="0"/>
            </a:br>
            <a:r>
              <a:rPr lang="pl-PL" sz="2400" b="1" i="1" dirty="0" smtClean="0"/>
              <a:t>58,8563 HA</a:t>
            </a:r>
            <a:endParaRPr lang="pl-PL" sz="2400" b="1" i="1" dirty="0"/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2331307"/>
              </p:ext>
            </p:extLst>
          </p:nvPr>
        </p:nvGraphicFramePr>
        <p:xfrm>
          <a:off x="827584" y="332656"/>
          <a:ext cx="7560840" cy="4104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9026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sz="2800" b="1" i="1" cap="none" dirty="0" smtClean="0"/>
              <a:t>POCZTA </a:t>
            </a:r>
            <a:r>
              <a:rPr lang="pl-PL" sz="2800" b="1" i="1" cap="none" dirty="0" smtClean="0"/>
              <a:t>POLSKA </a:t>
            </a:r>
            <a:r>
              <a:rPr lang="pl-PL" sz="2800" b="1" i="1" cap="none" dirty="0" smtClean="0"/>
              <a:t>(Zegrze Płd.)</a:t>
            </a:r>
            <a:endParaRPr lang="pl-PL" sz="2800" b="1" i="1" cap="none" dirty="0"/>
          </a:p>
        </p:txBody>
      </p:sp>
      <p:sp>
        <p:nvSpPr>
          <p:cNvPr id="6" name="Podtytuł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212976"/>
            <a:ext cx="4572000" cy="3429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124111"/>
            <a:ext cx="2483768" cy="18628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112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ctrTitle"/>
          </p:nvPr>
        </p:nvSpPr>
        <p:spPr>
          <a:xfrm rot="19140000">
            <a:off x="999660" y="2218651"/>
            <a:ext cx="5648623" cy="647805"/>
          </a:xfrm>
        </p:spPr>
        <p:txBody>
          <a:bodyPr/>
          <a:lstStyle/>
          <a:p>
            <a:r>
              <a:rPr lang="pl-PL" sz="2400" b="1" i="1" dirty="0" smtClean="0"/>
              <a:t>Wieża telekomunikacyjna</a:t>
            </a:r>
            <a:endParaRPr lang="pl-PL" sz="2400" b="1" i="1" dirty="0"/>
          </a:p>
        </p:txBody>
      </p:sp>
      <p:sp>
        <p:nvSpPr>
          <p:cNvPr id="7" name="Podtytuł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4077072"/>
            <a:ext cx="2980509" cy="24482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215" y="1052736"/>
            <a:ext cx="2360256" cy="5400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812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2400" b="1" i="1" dirty="0" smtClean="0"/>
              <a:t>PRZEDSZKOLE I SZKOŁA TERAPERUTYCZNA OONIWEREK</a:t>
            </a:r>
            <a:endParaRPr lang="pl-PL" sz="2400" b="1" i="1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68" y="1196752"/>
            <a:ext cx="8689378" cy="34490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3358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95736" y="5445224"/>
            <a:ext cx="7520940" cy="548640"/>
          </a:xfrm>
        </p:spPr>
        <p:txBody>
          <a:bodyPr/>
          <a:lstStyle/>
          <a:p>
            <a:r>
              <a:rPr lang="pl-PL" sz="2400" b="1" i="1" dirty="0"/>
              <a:t>Dane o dochodach uzyskanych z tytułu wykonywania prawa własności i innych praw majątkowych oraz z wykonywania </a:t>
            </a:r>
            <a:r>
              <a:rPr lang="pl-PL" sz="2400" b="1" i="1" dirty="0" smtClean="0"/>
              <a:t>posiadania</a:t>
            </a:r>
            <a:endParaRPr lang="pl-PL" sz="2400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4455845"/>
              </p:ext>
            </p:extLst>
          </p:nvPr>
        </p:nvGraphicFramePr>
        <p:xfrm>
          <a:off x="755576" y="188640"/>
          <a:ext cx="7521576" cy="483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0394"/>
                <a:gridCol w="1880394"/>
                <a:gridCol w="1880394"/>
                <a:gridCol w="1880394"/>
              </a:tblGrid>
              <a:tr h="370840">
                <a:tc>
                  <a:txBody>
                    <a:bodyPr/>
                    <a:lstStyle/>
                    <a:p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/>
                        <a:t>Planowane dochody 2020 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/>
                        <a:t>Dochody uzyskane 2020 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/>
                        <a:t>% </a:t>
                      </a:r>
                    </a:p>
                    <a:p>
                      <a:pPr algn="ctr"/>
                      <a:r>
                        <a:rPr lang="pl-PL" sz="1400" dirty="0" smtClean="0"/>
                        <a:t>wykonanie planu</a:t>
                      </a:r>
                      <a:endParaRPr lang="pl-PL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Użytkowanie wieczyste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2 148,00 zł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0,00 zł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0%</a:t>
                      </a:r>
                      <a:endParaRPr lang="pl-PL" sz="1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Trwały</a:t>
                      </a:r>
                      <a:r>
                        <a:rPr lang="pl-PL" sz="1200" baseline="0" dirty="0" smtClean="0"/>
                        <a:t> zarząd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539,00 zł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539,37 zł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100,07%</a:t>
                      </a:r>
                      <a:endParaRPr lang="pl-PL" sz="1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Czynsz: najmu, dzierżawy,</a:t>
                      </a:r>
                      <a:r>
                        <a:rPr lang="pl-PL" sz="1200" baseline="0" dirty="0" smtClean="0"/>
                        <a:t> służebność </a:t>
                      </a:r>
                      <a:r>
                        <a:rPr lang="pl-PL" sz="1200" baseline="0" dirty="0" err="1" smtClean="0"/>
                        <a:t>przesyłu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451 000,00 zł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533 541,11 zł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118,30%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Sprzedaż nieruchomości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164 000,00 zł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513 839,30 zł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313,32%</a:t>
                      </a:r>
                      <a:endParaRPr lang="pl-PL" sz="1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Przekształcenie użytkowania wieczystego we</a:t>
                      </a:r>
                      <a:r>
                        <a:rPr lang="pl-PL" sz="1200" baseline="0" dirty="0" smtClean="0"/>
                        <a:t> własność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2 110,00 zł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2 109,80</a:t>
                      </a:r>
                      <a:r>
                        <a:rPr lang="pl-PL" sz="1200" baseline="0" dirty="0" smtClean="0"/>
                        <a:t> zł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99,99%</a:t>
                      </a:r>
                      <a:endParaRPr lang="pl-PL" sz="1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Odsetki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500,00 zł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831,54 zł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166,31%</a:t>
                      </a:r>
                      <a:endParaRPr lang="pl-PL" sz="1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Różne</a:t>
                      </a:r>
                      <a:r>
                        <a:rPr lang="pl-PL" sz="1200" baseline="0" dirty="0" smtClean="0"/>
                        <a:t> dochody (karty i rekompensaty)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1 000,00 zł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1 012,57 zł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101,26%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Usługi (media i operaty szacunkowe)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15 000,00 zł 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16 656,30 zł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111,04%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Rozliczenia z lat ubiegłych (opłaty sądowe, wadia, post. komornicze)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8 100,00 zł 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7 845,65 zł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96,86%</a:t>
                      </a:r>
                      <a:endParaRPr lang="pl-PL" sz="12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974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3608" y="2708920"/>
            <a:ext cx="7543800" cy="914400"/>
          </a:xfrm>
        </p:spPr>
        <p:txBody>
          <a:bodyPr/>
          <a:lstStyle/>
          <a:p>
            <a:r>
              <a:rPr lang="pl-PL" b="1" i="1" dirty="0"/>
              <a:t>Dziękuję za uwagę :-)</a:t>
            </a:r>
          </a:p>
        </p:txBody>
      </p:sp>
    </p:spTree>
    <p:extLst>
      <p:ext uri="{BB962C8B-B14F-4D97-AF65-F5344CB8AC3E}">
        <p14:creationId xmlns:p14="http://schemas.microsoft.com/office/powerpoint/2010/main" val="178320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43808" y="5301208"/>
            <a:ext cx="5544616" cy="548640"/>
          </a:xfrm>
        </p:spPr>
        <p:txBody>
          <a:bodyPr/>
          <a:lstStyle/>
          <a:p>
            <a:r>
              <a:rPr lang="pl-PL" b="1" i="1" dirty="0" smtClean="0"/>
              <a:t>PRZEKAZANIE W TRWAŁY ZARZĄD</a:t>
            </a:r>
            <a:br>
              <a:rPr lang="pl-PL" b="1" i="1" dirty="0" smtClean="0"/>
            </a:br>
            <a:r>
              <a:rPr lang="pl-PL" b="1" i="1" dirty="0" smtClean="0"/>
              <a:t>8,1847 ha</a:t>
            </a:r>
            <a:endParaRPr lang="pl-PL" b="1" i="1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0800596"/>
              </p:ext>
            </p:extLst>
          </p:nvPr>
        </p:nvGraphicFramePr>
        <p:xfrm>
          <a:off x="827584" y="332656"/>
          <a:ext cx="7560000" cy="410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4582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635896" y="5373216"/>
            <a:ext cx="4896544" cy="548640"/>
          </a:xfrm>
        </p:spPr>
        <p:txBody>
          <a:bodyPr/>
          <a:lstStyle/>
          <a:p>
            <a:r>
              <a:rPr lang="pl-PL" b="1" i="1" dirty="0" smtClean="0"/>
              <a:t>Przekazanie w </a:t>
            </a:r>
            <a:br>
              <a:rPr lang="pl-PL" b="1" i="1" dirty="0" smtClean="0"/>
            </a:br>
            <a:r>
              <a:rPr lang="pl-PL" b="1" i="1" dirty="0" smtClean="0"/>
              <a:t>użytkowanie wieczyste</a:t>
            </a:r>
            <a:br>
              <a:rPr lang="pl-PL" b="1" i="1" dirty="0" smtClean="0"/>
            </a:br>
            <a:r>
              <a:rPr lang="pl-PL" b="1" i="1" dirty="0" smtClean="0"/>
              <a:t>0,1092 ha</a:t>
            </a:r>
            <a:endParaRPr lang="pl-PL" b="1" i="1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9122945"/>
              </p:ext>
            </p:extLst>
          </p:nvPr>
        </p:nvGraphicFramePr>
        <p:xfrm>
          <a:off x="827584" y="404664"/>
          <a:ext cx="7560000" cy="410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8484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059832" y="5373216"/>
            <a:ext cx="5328592" cy="548640"/>
          </a:xfrm>
        </p:spPr>
        <p:txBody>
          <a:bodyPr/>
          <a:lstStyle/>
          <a:p>
            <a:r>
              <a:rPr lang="pl-PL" sz="2400" b="1" i="1" dirty="0" smtClean="0"/>
              <a:t>ZESTAWIENIE ZASOBU NIERUCHOMOŚCI </a:t>
            </a:r>
            <a:br>
              <a:rPr lang="pl-PL" sz="2400" b="1" i="1" dirty="0" smtClean="0"/>
            </a:br>
            <a:r>
              <a:rPr lang="pl-PL" sz="2400" b="1" i="1" dirty="0" smtClean="0"/>
              <a:t>W GMINIE NIEPORĘT</a:t>
            </a:r>
            <a:endParaRPr lang="pl-PL" sz="2400" b="1" i="1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7046363"/>
              </p:ext>
            </p:extLst>
          </p:nvPr>
        </p:nvGraphicFramePr>
        <p:xfrm>
          <a:off x="827584" y="96214"/>
          <a:ext cx="7521575" cy="49169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/>
                <a:gridCol w="1368152"/>
                <a:gridCol w="1368152"/>
                <a:gridCol w="1368152"/>
                <a:gridCol w="132888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/>
                        <a:t>MIEJSCOWOŚĆ</a:t>
                      </a:r>
                      <a:endParaRPr lang="pl-PL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/>
                        <a:t>WŁASNOŚĆ</a:t>
                      </a:r>
                      <a:endParaRPr lang="pl-PL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/>
                        <a:t>POSIADANIE SAMOISTNE</a:t>
                      </a:r>
                      <a:endParaRPr lang="pl-PL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/>
                        <a:t>TRWAŁY ZARZĄD</a:t>
                      </a:r>
                      <a:endParaRPr lang="pl-PL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/>
                        <a:t>UŻYTKOWANIE WIECZYSTE</a:t>
                      </a:r>
                      <a:endParaRPr lang="pl-PL" sz="1200" b="1" dirty="0"/>
                    </a:p>
                  </a:txBody>
                  <a:tcPr anchor="ctr"/>
                </a:tc>
              </a:tr>
              <a:tr h="157822">
                <a:tc>
                  <a:txBody>
                    <a:bodyPr/>
                    <a:lstStyle/>
                    <a:p>
                      <a:r>
                        <a:rPr lang="pl-PL" sz="1000" dirty="0" smtClean="0"/>
                        <a:t>NIEPORĘT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43,5038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8,1484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2,3739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l-PL" sz="1000" dirty="0"/>
                    </a:p>
                  </a:txBody>
                  <a:tcPr anchor="ctr"/>
                </a:tc>
              </a:tr>
              <a:tr h="171534">
                <a:tc>
                  <a:txBody>
                    <a:bodyPr/>
                    <a:lstStyle/>
                    <a:p>
                      <a:r>
                        <a:rPr lang="pl-PL" sz="1000" dirty="0" smtClean="0"/>
                        <a:t>ALEKSANDRÓW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1,3040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2,0479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l-PL" sz="1000" dirty="0"/>
                    </a:p>
                  </a:txBody>
                  <a:tcPr anchor="ctr"/>
                </a:tc>
              </a:tr>
              <a:tr h="185246">
                <a:tc>
                  <a:txBody>
                    <a:bodyPr/>
                    <a:lstStyle/>
                    <a:p>
                      <a:r>
                        <a:rPr lang="pl-PL" sz="1000" dirty="0" smtClean="0"/>
                        <a:t>BENIAMINÓW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0,1641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0,7380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l-PL" sz="1000" dirty="0"/>
                    </a:p>
                  </a:txBody>
                  <a:tcPr anchor="ctr"/>
                </a:tc>
              </a:tr>
              <a:tr h="198958">
                <a:tc>
                  <a:txBody>
                    <a:bodyPr/>
                    <a:lstStyle/>
                    <a:p>
                      <a:r>
                        <a:rPr lang="pl-PL" sz="1000" dirty="0" smtClean="0"/>
                        <a:t>BIAŁOBRZEGI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14,3088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6,2753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1,2249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l-PL" sz="1000" dirty="0"/>
                    </a:p>
                  </a:txBody>
                  <a:tcPr anchor="ctr"/>
                </a:tc>
              </a:tr>
              <a:tr h="212670">
                <a:tc>
                  <a:txBody>
                    <a:bodyPr/>
                    <a:lstStyle/>
                    <a:p>
                      <a:r>
                        <a:rPr lang="pl-PL" sz="1000" dirty="0" smtClean="0"/>
                        <a:t>CZARNA STRUGA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0,3722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0,0982</a:t>
                      </a:r>
                      <a:endParaRPr lang="pl-PL" sz="1000" dirty="0"/>
                    </a:p>
                  </a:txBody>
                  <a:tcPr anchor="ctr"/>
                </a:tc>
              </a:tr>
              <a:tr h="226382">
                <a:tc>
                  <a:txBody>
                    <a:bodyPr/>
                    <a:lstStyle/>
                    <a:p>
                      <a:r>
                        <a:rPr lang="pl-PL" sz="1000" dirty="0" smtClean="0"/>
                        <a:t>IZABELIN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2,5926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2,2800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l-PL" sz="1000" dirty="0"/>
                    </a:p>
                  </a:txBody>
                  <a:tcPr anchor="ctr"/>
                </a:tc>
              </a:tr>
              <a:tr h="215582">
                <a:tc>
                  <a:txBody>
                    <a:bodyPr/>
                    <a:lstStyle/>
                    <a:p>
                      <a:r>
                        <a:rPr lang="pl-PL" sz="1000" dirty="0" smtClean="0"/>
                        <a:t>JÓZEFÓW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9,3741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6,9439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1,1684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l-PL" sz="1000" dirty="0"/>
                    </a:p>
                  </a:txBody>
                  <a:tcPr anchor="ctr"/>
                </a:tc>
              </a:tr>
              <a:tr h="253806">
                <a:tc>
                  <a:txBody>
                    <a:bodyPr/>
                    <a:lstStyle/>
                    <a:p>
                      <a:r>
                        <a:rPr lang="pl-PL" sz="1000" dirty="0" smtClean="0"/>
                        <a:t>KĄTY WĘGIERSKIE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5,5932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6,6731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l-PL" sz="1000" dirty="0"/>
                    </a:p>
                  </a:txBody>
                  <a:tcPr anchor="ctr"/>
                </a:tc>
              </a:tr>
              <a:tr h="267518">
                <a:tc>
                  <a:txBody>
                    <a:bodyPr/>
                    <a:lstStyle/>
                    <a:p>
                      <a:r>
                        <a:rPr lang="pl-PL" sz="1000" dirty="0" smtClean="0"/>
                        <a:t>MICHAŁÓW-GRABINA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2,3940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2,3940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l-PL" sz="1000" dirty="0"/>
                    </a:p>
                  </a:txBody>
                  <a:tcPr anchor="ctr"/>
                </a:tc>
              </a:tr>
              <a:tr h="209222">
                <a:tc>
                  <a:txBody>
                    <a:bodyPr/>
                    <a:lstStyle/>
                    <a:p>
                      <a:r>
                        <a:rPr lang="pl-PL" sz="1000" dirty="0" smtClean="0"/>
                        <a:t>REMBELSZCZYZNA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4,5088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1,0989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l-PL" sz="1000" dirty="0"/>
                    </a:p>
                  </a:txBody>
                  <a:tcPr anchor="ctr"/>
                </a:tc>
              </a:tr>
              <a:tr h="222934">
                <a:tc>
                  <a:txBody>
                    <a:bodyPr/>
                    <a:lstStyle/>
                    <a:p>
                      <a:r>
                        <a:rPr lang="pl-PL" sz="1000" dirty="0" smtClean="0"/>
                        <a:t>RYNIA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0,4839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2,2847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l-PL" sz="1000" dirty="0"/>
                    </a:p>
                  </a:txBody>
                  <a:tcPr anchor="ctr"/>
                </a:tc>
              </a:tr>
              <a:tr h="164638">
                <a:tc>
                  <a:txBody>
                    <a:bodyPr/>
                    <a:lstStyle/>
                    <a:p>
                      <a:r>
                        <a:rPr lang="pl-PL" sz="1000" dirty="0" smtClean="0"/>
                        <a:t>STANISŁAWÓW PIERWSZY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16,6896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5,5683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2,2439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l-PL" sz="1000" dirty="0"/>
                    </a:p>
                  </a:txBody>
                  <a:tcPr anchor="ctr"/>
                </a:tc>
              </a:tr>
              <a:tr h="250358">
                <a:tc>
                  <a:txBody>
                    <a:bodyPr/>
                    <a:lstStyle/>
                    <a:p>
                      <a:r>
                        <a:rPr lang="pl-PL" sz="1000" dirty="0" smtClean="0"/>
                        <a:t>STANISŁAWÓW DRUGI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1,8292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0,6708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l-PL" sz="1000" dirty="0"/>
                    </a:p>
                  </a:txBody>
                  <a:tcPr anchor="ctr"/>
                </a:tc>
              </a:tr>
              <a:tr h="192062">
                <a:tc>
                  <a:txBody>
                    <a:bodyPr/>
                    <a:lstStyle/>
                    <a:p>
                      <a:r>
                        <a:rPr lang="pl-PL" sz="1000" dirty="0" smtClean="0"/>
                        <a:t>WOLA ALEKSANDRA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4,0736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0,1723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l-PL" sz="1000" dirty="0"/>
                    </a:p>
                  </a:txBody>
                  <a:tcPr anchor="ctr"/>
                </a:tc>
              </a:tr>
              <a:tr h="133766">
                <a:tc>
                  <a:txBody>
                    <a:bodyPr/>
                    <a:lstStyle/>
                    <a:p>
                      <a:r>
                        <a:rPr lang="pl-PL" sz="1000" dirty="0" smtClean="0"/>
                        <a:t>WÓLKA</a:t>
                      </a:r>
                      <a:r>
                        <a:rPr lang="pl-PL" sz="1000" baseline="0" dirty="0" smtClean="0"/>
                        <a:t> RADZYMIŃSKA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4,5159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10,6357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0,8591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l-PL" sz="1000" dirty="0"/>
                    </a:p>
                  </a:txBody>
                  <a:tcPr anchor="ctr"/>
                </a:tc>
              </a:tr>
              <a:tr h="147478">
                <a:tc>
                  <a:txBody>
                    <a:bodyPr/>
                    <a:lstStyle/>
                    <a:p>
                      <a:r>
                        <a:rPr lang="pl-PL" sz="1000" dirty="0" smtClean="0"/>
                        <a:t>ZEGRZE POŁUDNIOWE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4,8260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3,9213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0,3145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0,0110</a:t>
                      </a:r>
                      <a:endParaRPr lang="pl-PL" sz="1000" dirty="0"/>
                    </a:p>
                  </a:txBody>
                  <a:tcPr anchor="ctr"/>
                </a:tc>
              </a:tr>
              <a:tr h="161190">
                <a:tc>
                  <a:txBody>
                    <a:bodyPr/>
                    <a:lstStyle/>
                    <a:p>
                      <a:r>
                        <a:rPr lang="pl-PL" sz="1000" dirty="0" smtClean="0"/>
                        <a:t>WARSZAWA BIAŁOŁĘKA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 smtClean="0"/>
                        <a:t>0,1040</a:t>
                      </a:r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l-PL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l-PL" sz="1000" dirty="0"/>
                    </a:p>
                  </a:txBody>
                  <a:tcPr anchor="ctr"/>
                </a:tc>
              </a:tr>
              <a:tr h="253902">
                <a:tc>
                  <a:txBody>
                    <a:bodyPr/>
                    <a:lstStyle/>
                    <a:p>
                      <a:r>
                        <a:rPr lang="pl-PL" sz="1200" b="1" dirty="0" smtClean="0"/>
                        <a:t>RAZEM</a:t>
                      </a:r>
                      <a:endParaRPr lang="pl-PL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/>
                        <a:t>116,6378</a:t>
                      </a:r>
                      <a:endParaRPr lang="pl-PL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/>
                        <a:t>58,8563</a:t>
                      </a:r>
                      <a:endParaRPr lang="pl-PL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/>
                        <a:t>8,1847</a:t>
                      </a:r>
                      <a:endParaRPr lang="pl-PL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/>
                        <a:t>0,1092</a:t>
                      </a:r>
                      <a:endParaRPr lang="pl-PL" sz="1200" b="1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1250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43808" y="5301208"/>
            <a:ext cx="6048672" cy="548640"/>
          </a:xfrm>
        </p:spPr>
        <p:txBody>
          <a:bodyPr/>
          <a:lstStyle/>
          <a:p>
            <a:r>
              <a:rPr lang="pl-PL" sz="2400" b="1" i="1" dirty="0" smtClean="0"/>
              <a:t>PODZIAŁ MIENIA KOMUNALNEGO WEDŁUG </a:t>
            </a:r>
            <a:br>
              <a:rPr lang="pl-PL" sz="2400" b="1" i="1" dirty="0" smtClean="0"/>
            </a:br>
            <a:r>
              <a:rPr lang="pl-PL" sz="2400" b="1" i="1" dirty="0" smtClean="0"/>
              <a:t>PRAW PRZYSŁUGUJĄCYCH GMINIE NIEPORĘT</a:t>
            </a:r>
            <a:endParaRPr lang="pl-PL" sz="2400" b="1" i="1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0918612"/>
              </p:ext>
            </p:extLst>
          </p:nvPr>
        </p:nvGraphicFramePr>
        <p:xfrm>
          <a:off x="827584" y="332656"/>
          <a:ext cx="7560000" cy="410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8500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467544" y="21741"/>
            <a:ext cx="8064896" cy="6509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Dodatkowo w skład zasobu wchodziły również grunty przejęte przez Gminę od innych podmiotów w dzierżawę, użyczenie lub najem na potrzeby realizacji zadań własnych gminy o łącznej powierzchni </a:t>
            </a:r>
            <a:r>
              <a:rPr lang="pl-PL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11,9346</a:t>
            </a:r>
            <a:r>
              <a:rPr lang="pl-PL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ha,  w tym:</a:t>
            </a:r>
          </a:p>
          <a:p>
            <a:pPr algn="just"/>
            <a:endParaRPr lang="pl-PL" sz="1100" dirty="0" smtClean="0"/>
          </a:p>
          <a:p>
            <a:pPr marL="171450" indent="-1714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150" dirty="0" smtClean="0"/>
              <a:t>dzierżawa gruntów od Polskich Kolei Państwowych SA dla zabezpieczenia potrzeb mieszkańców w zakresie dróg - 19140 m2,  </a:t>
            </a:r>
          </a:p>
          <a:p>
            <a:pPr marL="171450" indent="-1714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150" dirty="0" smtClean="0"/>
              <a:t>dzierżawa gruntów od Państwowego Gospodarstwa Wodnego Wody Polskie z przeznaczeniem na ciągi piesze i  ścieżki rowerowe  - 55283 m2;</a:t>
            </a:r>
          </a:p>
          <a:p>
            <a:pPr marL="171450" indent="-1714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150" dirty="0" smtClean="0"/>
              <a:t>użyczenie </a:t>
            </a:r>
            <a:r>
              <a:rPr lang="pl-PL" sz="1150" dirty="0"/>
              <a:t>gruntów od  Parafii Rzymsko-Katolickiej w Nieporęcie na cele parkingowe  - 1200 m2, </a:t>
            </a:r>
            <a:endParaRPr lang="pl-PL" sz="1150" dirty="0" smtClean="0"/>
          </a:p>
          <a:p>
            <a:pPr marL="171450" indent="-1714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150" dirty="0" smtClean="0"/>
              <a:t>użyczenie </a:t>
            </a:r>
            <a:r>
              <a:rPr lang="pl-PL" sz="1150" dirty="0"/>
              <a:t>gruntów od OSP Wólka Radzymińska oraz na cele związane z realizacją zadań własnych sołectwa Wólka Radzymińska - 1400 m2. </a:t>
            </a:r>
          </a:p>
          <a:p>
            <a:pPr marL="171450" indent="-1714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150" dirty="0" smtClean="0"/>
              <a:t>użyczenie </a:t>
            </a:r>
            <a:r>
              <a:rPr lang="pl-PL" sz="1150" dirty="0"/>
              <a:t>gruntów od Wspólnoty wsi Rynia  (budynek TPD i plac zabaw) -  7667  m2 </a:t>
            </a:r>
          </a:p>
          <a:p>
            <a:pPr marL="171450" indent="-1714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150" dirty="0" smtClean="0"/>
              <a:t>dzierżawa </a:t>
            </a:r>
            <a:r>
              <a:rPr lang="pl-PL" sz="1150" dirty="0"/>
              <a:t>gruntów od Nadleśnictwa Jabłonna do korzystania jako ciąg pieszy Białobrzegi działka 51/32 -  240 m2 </a:t>
            </a:r>
            <a:endParaRPr lang="pl-PL" sz="1150" dirty="0" smtClean="0"/>
          </a:p>
          <a:p>
            <a:pPr marL="171450" indent="-1714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150" dirty="0" smtClean="0"/>
              <a:t>użyczenie gruntów od Powiatu Legionowskiego  - dysponowanie na cele budowlane, oświetlenie  ul. Królewska Aleksandrów 8480 m2</a:t>
            </a:r>
          </a:p>
          <a:p>
            <a:pPr marL="171450" indent="-1714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150" dirty="0" smtClean="0"/>
              <a:t>użyczenie gruntów od </a:t>
            </a:r>
            <a:r>
              <a:rPr lang="pl-PL" sz="1150" dirty="0"/>
              <a:t>Powiatu Legionowskiego  - dysponowanie na cele budowlane, oświetlenie  ul. </a:t>
            </a:r>
            <a:r>
              <a:rPr lang="pl-PL" sz="1150" dirty="0" smtClean="0"/>
              <a:t>Przyszłość Stanisławów Pierwszy 21 534 m2</a:t>
            </a:r>
            <a:endParaRPr lang="pl-PL" sz="1150" dirty="0"/>
          </a:p>
          <a:p>
            <a:pPr marL="171450" indent="-1714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150" dirty="0" smtClean="0"/>
              <a:t>dzierżawa </a:t>
            </a:r>
            <a:r>
              <a:rPr lang="pl-PL" sz="1150" dirty="0"/>
              <a:t>gruntu </a:t>
            </a:r>
            <a:r>
              <a:rPr lang="pl-PL" sz="1150" dirty="0" smtClean="0"/>
              <a:t>od Państwowego Gospodarstwa Wodnego Wody Polskie z przeznaczeniem pod wykonanie ciągu pieszo-rowerowego po koronie zapory Białobrzegi - 4400 </a:t>
            </a:r>
            <a:r>
              <a:rPr lang="pl-PL" sz="1150" dirty="0"/>
              <a:t>m2</a:t>
            </a:r>
            <a:r>
              <a:rPr lang="pl-PL" sz="1150" dirty="0" smtClean="0"/>
              <a:t>;</a:t>
            </a:r>
          </a:p>
          <a:p>
            <a:pPr marL="171450" lvl="0" indent="-1714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150" dirty="0"/>
              <a:t>dzierżawa gruntu od osoby fizycznej w celu montażu systemu monitoringu wizyjnego – 2 m2;</a:t>
            </a:r>
          </a:p>
          <a:p>
            <a:pPr algn="just">
              <a:lnSpc>
                <a:spcPct val="150000"/>
              </a:lnSpc>
            </a:pPr>
            <a:endParaRPr lang="pl-PL" sz="1200" dirty="0"/>
          </a:p>
          <a:p>
            <a:pPr algn="just"/>
            <a:endParaRPr lang="pl-PL" sz="1400" dirty="0" smtClean="0"/>
          </a:p>
          <a:p>
            <a:pPr algn="just"/>
            <a:endParaRPr lang="pl-PL" sz="1400" dirty="0" smtClean="0"/>
          </a:p>
          <a:p>
            <a:pPr algn="just"/>
            <a:endParaRPr lang="pl-PL" sz="1400" dirty="0" smtClean="0"/>
          </a:p>
          <a:p>
            <a:pPr algn="just"/>
            <a:endParaRPr lang="pl-PL" sz="1400" dirty="0" smtClean="0"/>
          </a:p>
          <a:p>
            <a:pPr algn="just"/>
            <a:endParaRPr lang="pl-PL" sz="1400" dirty="0" smtClean="0"/>
          </a:p>
        </p:txBody>
      </p:sp>
    </p:spTree>
    <p:extLst>
      <p:ext uri="{BB962C8B-B14F-4D97-AF65-F5344CB8AC3E}">
        <p14:creationId xmlns:p14="http://schemas.microsoft.com/office/powerpoint/2010/main" val="373767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15437" y="5517232"/>
            <a:ext cx="7520940" cy="54864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700" b="1" i="1" dirty="0"/>
              <a:t>Budynki i lokale mieszkalne</a:t>
            </a:r>
            <a:r>
              <a:rPr lang="pl-PL" sz="2400" b="1" i="1" dirty="0"/>
              <a:t/>
            </a:r>
            <a:br>
              <a:rPr lang="pl-PL" sz="2400" b="1" i="1" dirty="0"/>
            </a:br>
            <a:endParaRPr lang="pl-PL" sz="2400" dirty="0"/>
          </a:p>
        </p:txBody>
      </p:sp>
      <p:graphicFrame>
        <p:nvGraphicFramePr>
          <p:cNvPr id="8" name="Symbol zastępczy zawartości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9069969"/>
              </p:ext>
            </p:extLst>
          </p:nvPr>
        </p:nvGraphicFramePr>
        <p:xfrm>
          <a:off x="323528" y="1700809"/>
          <a:ext cx="8568951" cy="2979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Prostokąt 4"/>
          <p:cNvSpPr/>
          <p:nvPr/>
        </p:nvSpPr>
        <p:spPr>
          <a:xfrm>
            <a:off x="323528" y="260648"/>
            <a:ext cx="82809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000" dirty="0" smtClean="0"/>
              <a:t>Do zasobu nieruchomości Gminy Nieporęt w 2020 roku należało 28 lokali mieszkalnych znajdujące się w budynkach mieszkalnych jednorodzinnych i wielorodzinnych z wyodrębnionymi lokalami mieszkalnymi</a:t>
            </a:r>
            <a:r>
              <a:rPr lang="pl-PL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60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ąty">
  <a:themeElements>
    <a:clrScheme name="Niestandardowy 1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FC000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Pakiet Office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ą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3407</TotalTime>
  <Words>1603</Words>
  <Application>Microsoft Office PowerPoint</Application>
  <PresentationFormat>Pokaz na ekranie (4:3)</PresentationFormat>
  <Paragraphs>293</Paragraphs>
  <Slides>34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34</vt:i4>
      </vt:variant>
    </vt:vector>
  </HeadingPairs>
  <TitlesOfParts>
    <vt:vector size="35" baseType="lpstr">
      <vt:lpstr>Kąty</vt:lpstr>
      <vt:lpstr>   INFORMACJA O STANIE MIENIA KOMUNALNEGO SPORZĄDZONA NA DZIEŃ 31.12.2020 ROKU    </vt:lpstr>
      <vt:lpstr> </vt:lpstr>
      <vt:lpstr>Posiadanie samoistne  gminy nieporęt 58,8563 HA</vt:lpstr>
      <vt:lpstr>PRZEKAZANIE W TRWAŁY ZARZĄD 8,1847 ha</vt:lpstr>
      <vt:lpstr>Przekazanie w  użytkowanie wieczyste 0,1092 ha</vt:lpstr>
      <vt:lpstr>ZESTAWIENIE ZASOBU NIERUCHOMOŚCI  W GMINIE NIEPORĘT</vt:lpstr>
      <vt:lpstr>PODZIAŁ MIENIA KOMUNALNEGO WEDŁUG  PRAW PRZYSŁUGUJĄCYCH GMINIE NIEPORĘT</vt:lpstr>
      <vt:lpstr>Prezentacja programu PowerPoint</vt:lpstr>
      <vt:lpstr>Budynki i lokale mieszkalne </vt:lpstr>
      <vt:lpstr>INNE OBIEKTY KOMUNALNE </vt:lpstr>
      <vt:lpstr>Inne obiekty komunalne c.d.</vt:lpstr>
      <vt:lpstr>Zmiany w stanie mienia komunalnego  do dnia 31.12.2020 r.</vt:lpstr>
      <vt:lpstr>Zmiany w stanie mienia komunalnego w okresie od dnia złożenia poprzedniej informacji do dnia 31.12.2021 r.:</vt:lpstr>
      <vt:lpstr>ZMIANY W STANIE MIENIA KOMUNALNEGO  W 2020 R.</vt:lpstr>
      <vt:lpstr>ZMIANY W STANIE MIENIA KOMUNALNEGO  W 2020 R.</vt:lpstr>
      <vt:lpstr>ART. 98 USTAWY O GOSPODARCE NIERUCHOMOŚCIAMI – NABYCIE NA MIENIE GMINY NIEPORĘT Z MOCY PRAWA. 0,3086 ha -&gt; Przeznaczenie w planie zagospodarowania przestrzennego pod drogi lub poszerzenia istniejących dróg. </vt:lpstr>
      <vt:lpstr>PoszeRZenia ulic:</vt:lpstr>
      <vt:lpstr>Komunalizacja:</vt:lpstr>
      <vt:lpstr>ART. 73 PRZEPISY WPROWADZAJĄCE USTAWY REFORMUJĄCE ADMINISTRACJĘ PUBLICZNĄ –  NABYCIE NA MIENIE GMINY NIEPORĘT Z MOCY PRAWA. 0,5913 ha -&gt; Przeznaczenie w planie zagospodarowania przestrzennego pod drogi lub poszerzenia istniejących dróg.</vt:lpstr>
      <vt:lpstr>ODPŁATNE NABYCIE NA MIENIE GMINY NIEPORĘT:</vt:lpstr>
      <vt:lpstr>SPRZEDAŻ NIERUCHOMOŚCI Z ZASOBU GMINY NIEPORĘT:</vt:lpstr>
      <vt:lpstr>Prezentacja programu PowerPoint</vt:lpstr>
      <vt:lpstr>W wyniku realizacji podjętych uchwał przez Radę Gminy Nieporęt oraz na podstawie art. 98 ustawy o gospodarce nieruchomościami I ART. 73 PRZEPISY WPROWADZAJĄCE USTAWY REFORMUJĄCE ADMINISTRACJĘ PUBLICZNĄ w 2020 roku do zasobu nieruchomości gminnych nabyto łącznie 2,1586 ha gruntów. </vt:lpstr>
      <vt:lpstr>Zestawienie nabycia i zbycia przez Gminę Nieporęt w latach 2002 - 2020</vt:lpstr>
      <vt:lpstr>Użytkowanie wieczyste </vt:lpstr>
      <vt:lpstr>Umowy dzierżawy, najmu, użyczenia </vt:lpstr>
      <vt:lpstr>DELKIKATESY CENTRUM Sp. z o.o. - SUPERMARKET</vt:lpstr>
      <vt:lpstr>Jw. Construction – hotel 500 </vt:lpstr>
      <vt:lpstr>Lantmannen unibake poland sp. z o.o.</vt:lpstr>
      <vt:lpstr>POCZTA POLSKA (Zegrze Płd.)</vt:lpstr>
      <vt:lpstr>Wieża telekomunikacyjna</vt:lpstr>
      <vt:lpstr>PRZEDSZKOLE I SZKOŁA TERAPERUTYCZNA OONIWEREK</vt:lpstr>
      <vt:lpstr>Dane o dochodach uzyskanych z tytułu wykonywania prawa własności i innych praw majątkowych oraz z wykonywania posiadania</vt:lpstr>
      <vt:lpstr>Dziękuję za uwagę :-)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INFORMACJA O STANIE MIENIA KOMUNALNEGO SPORZĄDZONA NA DZIEŃ 31.12.2019 ROKU   DZIAŁ GEODEZJI I GOSPODARKI NIERUCHOMOŚCIAMI</dc:title>
  <dc:creator>Sylwia Gajda</dc:creator>
  <cp:lastModifiedBy>Magdalena Wasilewska</cp:lastModifiedBy>
  <cp:revision>219</cp:revision>
  <cp:lastPrinted>2020-06-25T06:56:59Z</cp:lastPrinted>
  <dcterms:created xsi:type="dcterms:W3CDTF">2020-04-30T07:19:01Z</dcterms:created>
  <dcterms:modified xsi:type="dcterms:W3CDTF">2021-06-22T12:19:23Z</dcterms:modified>
</cp:coreProperties>
</file>