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625" r:id="rId1"/>
  </p:sldMasterIdLst>
  <p:notesMasterIdLst>
    <p:notesMasterId r:id="rId42"/>
  </p:notesMasterIdLst>
  <p:sldIdLst>
    <p:sldId id="256" r:id="rId2"/>
    <p:sldId id="258" r:id="rId3"/>
    <p:sldId id="259" r:id="rId4"/>
    <p:sldId id="267" r:id="rId5"/>
    <p:sldId id="268" r:id="rId6"/>
    <p:sldId id="269" r:id="rId7"/>
    <p:sldId id="270" r:id="rId8"/>
    <p:sldId id="271" r:id="rId9"/>
    <p:sldId id="272" r:id="rId10"/>
    <p:sldId id="273" r:id="rId11"/>
    <p:sldId id="274" r:id="rId12"/>
    <p:sldId id="275" r:id="rId13"/>
    <p:sldId id="276" r:id="rId14"/>
    <p:sldId id="277" r:id="rId15"/>
    <p:sldId id="278" r:id="rId16"/>
    <p:sldId id="279" r:id="rId17"/>
    <p:sldId id="280" r:id="rId18"/>
    <p:sldId id="281" r:id="rId19"/>
    <p:sldId id="282" r:id="rId20"/>
    <p:sldId id="284" r:id="rId21"/>
    <p:sldId id="285" r:id="rId22"/>
    <p:sldId id="286" r:id="rId23"/>
    <p:sldId id="287" r:id="rId24"/>
    <p:sldId id="288" r:id="rId25"/>
    <p:sldId id="289" r:id="rId26"/>
    <p:sldId id="290" r:id="rId27"/>
    <p:sldId id="291" r:id="rId28"/>
    <p:sldId id="292" r:id="rId29"/>
    <p:sldId id="294" r:id="rId30"/>
    <p:sldId id="295" r:id="rId31"/>
    <p:sldId id="296" r:id="rId32"/>
    <p:sldId id="297" r:id="rId33"/>
    <p:sldId id="298" r:id="rId34"/>
    <p:sldId id="299" r:id="rId35"/>
    <p:sldId id="300" r:id="rId36"/>
    <p:sldId id="301" r:id="rId37"/>
    <p:sldId id="302" r:id="rId38"/>
    <p:sldId id="303" r:id="rId39"/>
    <p:sldId id="304" r:id="rId40"/>
    <p:sldId id="305" r:id="rId41"/>
  </p:sldIdLst>
  <p:sldSz cx="12192000" cy="6858000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607" autoAdjust="0"/>
    <p:restoredTop sz="85263" autoAdjust="0"/>
  </p:normalViewPr>
  <p:slideViewPr>
    <p:cSldViewPr snapToGrid="0">
      <p:cViewPr varScale="1">
        <p:scale>
          <a:sx n="95" d="100"/>
          <a:sy n="95" d="100"/>
        </p:scale>
        <p:origin x="6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2000" dirty="0"/>
              <a:t>Wydatki w działach 801 i 854 na tle wydatków Gminy Nieporęt w 2020 roku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Wydatki w działach 801 i 854 na tle wydatków Gminy Nieporęt w 2020 roku</c:v>
                </c:pt>
              </c:strCache>
            </c:strRef>
          </c:tx>
          <c:dPt>
            <c:idx val="0"/>
            <c:bubble3D val="0"/>
            <c:spPr>
              <a:solidFill>
                <a:schemeClr val="accent2">
                  <a:tint val="65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5779-41B0-9102-CB4FB486A16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5779-41B0-9102-CB4FB486A165}"/>
              </c:ext>
            </c:extLst>
          </c:dPt>
          <c:dPt>
            <c:idx val="2"/>
            <c:bubble3D val="0"/>
            <c:spPr>
              <a:solidFill>
                <a:schemeClr val="accent2">
                  <a:shade val="65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5779-41B0-9102-CB4FB486A165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Arkusz1!$A$2:$A$4</c:f>
              <c:strCache>
                <c:ptCount val="3"/>
                <c:pt idx="0">
                  <c:v>Oświata i wychowanie</c:v>
                </c:pt>
                <c:pt idx="1">
                  <c:v>Edukacyjna opieka wychowawcza</c:v>
                </c:pt>
                <c:pt idx="2">
                  <c:v>Pozostałe wydatki Gminy</c:v>
                </c:pt>
              </c:strCache>
            </c:strRef>
          </c:cat>
          <c:val>
            <c:numRef>
              <c:f>Arkusz1!$B$2:$B$4</c:f>
              <c:numCache>
                <c:formatCode>#,##0.00</c:formatCode>
                <c:ptCount val="3"/>
                <c:pt idx="0">
                  <c:v>33608810.060000002</c:v>
                </c:pt>
                <c:pt idx="1">
                  <c:v>2088068.25</c:v>
                </c:pt>
                <c:pt idx="2" formatCode="#,##0">
                  <c:v>77169997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2C5-4B66-8342-46B6E7B25ECE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5641781380366937"/>
          <c:y val="0.36947085639062915"/>
          <c:w val="0.28041456616907579"/>
          <c:h val="0.30056273615952805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2"/>
    </a:soli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2000" dirty="0"/>
              <a:t>Udział subwencji</a:t>
            </a:r>
            <a:r>
              <a:rPr lang="pl-PL" sz="2000" baseline="0" dirty="0"/>
              <a:t> oświatowej,</a:t>
            </a:r>
            <a:r>
              <a:rPr lang="pl-PL" sz="2000" dirty="0"/>
              <a:t> dotacji przedszkolnej</a:t>
            </a:r>
            <a:r>
              <a:rPr lang="pl-PL" sz="2000" baseline="0" dirty="0"/>
              <a:t> </a:t>
            </a:r>
            <a:r>
              <a:rPr lang="pl-PL" sz="2000" dirty="0"/>
              <a:t>oraz środków własnych w wydatkach oświatowych w 2020 roku</a:t>
            </a:r>
          </a:p>
        </c:rich>
      </c:tx>
      <c:layout>
        <c:manualLayout>
          <c:xMode val="edge"/>
          <c:yMode val="edge"/>
          <c:x val="0.11353898633634199"/>
          <c:y val="8.2107432726858959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Udział subwencji, dotacji oraz środków własnych w wydatkach oświatowych w 2020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051A-4B80-8DA7-F03DCEE815C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051A-4B80-8DA7-F03DCEE815C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051A-4B80-8DA7-F03DCEE815CA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Arkusz1!$A$2:$A$5</c:f>
              <c:strCache>
                <c:ptCount val="3"/>
                <c:pt idx="0">
                  <c:v>subwencja oświatowa 18 929 864</c:v>
                </c:pt>
                <c:pt idx="1">
                  <c:v>dotacja przedszkolna 741 678</c:v>
                </c:pt>
                <c:pt idx="2">
                  <c:v>środki własne 16 692 847,31</c:v>
                </c:pt>
              </c:strCache>
            </c:strRef>
          </c:cat>
          <c:val>
            <c:numRef>
              <c:f>Arkusz1!$B$2:$B$5</c:f>
              <c:numCache>
                <c:formatCode>#,##0</c:formatCode>
                <c:ptCount val="3"/>
                <c:pt idx="0">
                  <c:v>18929864</c:v>
                </c:pt>
                <c:pt idx="1">
                  <c:v>741678</c:v>
                </c:pt>
                <c:pt idx="2" formatCode="#,##0.00">
                  <c:v>16692847.310000001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170-49F3-A51E-2035F4548ECC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6314758253389139"/>
          <c:y val="0.31744479083293142"/>
          <c:w val="0.28697547172521831"/>
          <c:h val="0.39234271685521199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2"/>
    </a:soli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2000" b="1" dirty="0"/>
              <a:t>Dotacje udzielone z budżetu gminy w 2020 roku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Dotacje udzielone z budżetu gminy w 2020 roku</c:v>
                </c:pt>
              </c:strCache>
            </c:strRef>
          </c:tx>
          <c:spPr>
            <a:solidFill>
              <a:schemeClr val="accent2"/>
            </a:solidFill>
            <a:ln w="19050">
              <a:solidFill>
                <a:schemeClr val="lt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Arkusz1!$A$2:$A$5</c:f>
              <c:strCache>
                <c:ptCount val="3"/>
                <c:pt idx="0">
                  <c:v>dotacje podmiotowe dla placówek niepublicznych 4 777 457,65</c:v>
                </c:pt>
                <c:pt idx="1">
                  <c:v>dotacje - religia 2 264,88</c:v>
                </c:pt>
                <c:pt idx="2">
                  <c:v>dotacje celowe na zakup podręczników dla niepublicznej szkoły podstawowej 8 370,21</c:v>
                </c:pt>
              </c:strCache>
            </c:strRef>
          </c:cat>
          <c:val>
            <c:numRef>
              <c:f>Arkusz1!$B$2:$B$5</c:f>
              <c:numCache>
                <c:formatCode>#,##0.00</c:formatCode>
                <c:ptCount val="3"/>
                <c:pt idx="0">
                  <c:v>4777457.6500000004</c:v>
                </c:pt>
                <c:pt idx="1">
                  <c:v>2264.88</c:v>
                </c:pt>
                <c:pt idx="2">
                  <c:v>8370.2099999999991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CEC-46B5-8F79-A1A0E88B45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08630992"/>
        <c:axId val="1308650960"/>
      </c:barChart>
      <c:catAx>
        <c:axId val="13086309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308650960"/>
        <c:crosses val="autoZero"/>
        <c:auto val="1"/>
        <c:lblAlgn val="ctr"/>
        <c:lblOffset val="100"/>
        <c:noMultiLvlLbl val="0"/>
      </c:catAx>
      <c:valAx>
        <c:axId val="1308650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3086309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5026090438405526"/>
          <c:y val="0.38995149872757556"/>
          <c:w val="0.34201460253580312"/>
          <c:h val="0.1980767660962869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2">
  <a:schemeClr val="accent2"/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2F6D1D-C57A-4B29-8EE7-D03B1D6CCD92}" type="datetimeFigureOut">
              <a:rPr lang="pl-PL" smtClean="0"/>
              <a:t>24.11.2021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61DA58-F35A-4B7A-B4BA-BA5CA62E035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547609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61DA58-F35A-4B7A-B4BA-BA5CA62E0354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950928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61DA58-F35A-4B7A-B4BA-BA5CA62E0354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838199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61DA58-F35A-4B7A-B4BA-BA5CA62E0354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61111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34985-856C-4202-B865-B110814592EE}" type="datetimeFigureOut">
              <a:rPr lang="pl-PL" smtClean="0"/>
              <a:t>24.11.2021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CCCD2BB0-A300-4C59-A2E7-A94284483C6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019296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34985-856C-4202-B865-B110814592EE}" type="datetimeFigureOut">
              <a:rPr lang="pl-PL" smtClean="0"/>
              <a:t>24.11.2021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CCD2BB0-A300-4C59-A2E7-A94284483C6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19010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34985-856C-4202-B865-B110814592EE}" type="datetimeFigureOut">
              <a:rPr lang="pl-PL" smtClean="0"/>
              <a:t>24.11.2021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CCD2BB0-A300-4C59-A2E7-A94284483C68}" type="slidenum">
              <a:rPr lang="pl-PL" smtClean="0"/>
              <a:t>‹#›</a:t>
            </a:fld>
            <a:endParaRPr lang="pl-PL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991477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34985-856C-4202-B865-B110814592EE}" type="datetimeFigureOut">
              <a:rPr lang="pl-PL" smtClean="0"/>
              <a:t>24.11.2021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CCD2BB0-A300-4C59-A2E7-A94284483C6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281126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 cyta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34985-856C-4202-B865-B110814592EE}" type="datetimeFigureOut">
              <a:rPr lang="pl-PL" smtClean="0"/>
              <a:t>24.11.2021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CCD2BB0-A300-4C59-A2E7-A94284483C68}" type="slidenum">
              <a:rPr lang="pl-PL" smtClean="0"/>
              <a:t>‹#›</a:t>
            </a:fld>
            <a:endParaRPr lang="pl-PL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99489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wda lub fał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34985-856C-4202-B865-B110814592EE}" type="datetimeFigureOut">
              <a:rPr lang="pl-PL" smtClean="0"/>
              <a:t>24.11.2021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CCD2BB0-A300-4C59-A2E7-A94284483C6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041223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34985-856C-4202-B865-B110814592EE}" type="datetimeFigureOut">
              <a:rPr lang="pl-PL" smtClean="0"/>
              <a:t>24.11.2021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D2BB0-A300-4C59-A2E7-A94284483C6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913732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34985-856C-4202-B865-B110814592EE}" type="datetimeFigureOut">
              <a:rPr lang="pl-PL" smtClean="0"/>
              <a:t>24.11.2021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D2BB0-A300-4C59-A2E7-A94284483C6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61249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34985-856C-4202-B865-B110814592EE}" type="datetimeFigureOut">
              <a:rPr lang="pl-PL" smtClean="0"/>
              <a:t>24.11.2021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D2BB0-A300-4C59-A2E7-A94284483C6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874015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34985-856C-4202-B865-B110814592EE}" type="datetimeFigureOut">
              <a:rPr lang="pl-PL" smtClean="0"/>
              <a:t>24.11.2021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CCD2BB0-A300-4C59-A2E7-A94284483C6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329897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34985-856C-4202-B865-B110814592EE}" type="datetimeFigureOut">
              <a:rPr lang="pl-PL" smtClean="0"/>
              <a:t>24.11.2021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CCD2BB0-A300-4C59-A2E7-A94284483C6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8486889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34985-856C-4202-B865-B110814592EE}" type="datetimeFigureOut">
              <a:rPr lang="pl-PL" smtClean="0"/>
              <a:t>24.11.2021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CCD2BB0-A300-4C59-A2E7-A94284483C6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165087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34985-856C-4202-B865-B110814592EE}" type="datetimeFigureOut">
              <a:rPr lang="pl-PL" smtClean="0"/>
              <a:t>24.11.2021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D2BB0-A300-4C59-A2E7-A94284483C6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99054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34985-856C-4202-B865-B110814592EE}" type="datetimeFigureOut">
              <a:rPr lang="pl-PL" smtClean="0"/>
              <a:t>24.11.2021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D2BB0-A300-4C59-A2E7-A94284483C6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78874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34985-856C-4202-B865-B110814592EE}" type="datetimeFigureOut">
              <a:rPr lang="pl-PL" smtClean="0"/>
              <a:t>24.11.2021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D2BB0-A300-4C59-A2E7-A94284483C6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290371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34985-856C-4202-B865-B110814592EE}" type="datetimeFigureOut">
              <a:rPr lang="pl-PL" smtClean="0"/>
              <a:t>24.11.2021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CCD2BB0-A300-4C59-A2E7-A94284483C6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83493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834985-856C-4202-B865-B110814592EE}" type="datetimeFigureOut">
              <a:rPr lang="pl-PL" smtClean="0"/>
              <a:t>24.11.2021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CCCD2BB0-A300-4C59-A2E7-A94284483C6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0144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26" r:id="rId1"/>
    <p:sldLayoutId id="2147484627" r:id="rId2"/>
    <p:sldLayoutId id="2147484628" r:id="rId3"/>
    <p:sldLayoutId id="2147484629" r:id="rId4"/>
    <p:sldLayoutId id="2147484630" r:id="rId5"/>
    <p:sldLayoutId id="2147484631" r:id="rId6"/>
    <p:sldLayoutId id="2147484632" r:id="rId7"/>
    <p:sldLayoutId id="2147484633" r:id="rId8"/>
    <p:sldLayoutId id="2147484634" r:id="rId9"/>
    <p:sldLayoutId id="2147484635" r:id="rId10"/>
    <p:sldLayoutId id="2147484636" r:id="rId11"/>
    <p:sldLayoutId id="2147484637" r:id="rId12"/>
    <p:sldLayoutId id="2147484638" r:id="rId13"/>
    <p:sldLayoutId id="2147484639" r:id="rId14"/>
    <p:sldLayoutId id="2147484640" r:id="rId15"/>
    <p:sldLayoutId id="214748464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accent4">
                <a:lumMod val="20000"/>
                <a:lumOff val="80000"/>
              </a:schemeClr>
            </a:gs>
            <a:gs pos="100000">
              <a:schemeClr val="accent4">
                <a:lumMod val="60000"/>
                <a:lumOff val="40000"/>
              </a:schemeClr>
            </a:gs>
            <a:gs pos="3000">
              <a:schemeClr val="accent4">
                <a:lumMod val="20000"/>
                <a:lumOff val="80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>
            <a:extLst>
              <a:ext uri="{FF2B5EF4-FFF2-40B4-BE49-F238E27FC236}">
                <a16:creationId xmlns:a16="http://schemas.microsoft.com/office/drawing/2014/main" id="{CCCCCD25-4CAF-4930-B8C7-F3420F6C63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9303" y="2580048"/>
            <a:ext cx="9753600" cy="2719699"/>
          </a:xfrm>
        </p:spPr>
        <p:txBody>
          <a:bodyPr>
            <a:normAutofit/>
          </a:bodyPr>
          <a:lstStyle/>
          <a:p>
            <a:pPr algn="ctr"/>
            <a:r>
              <a:rPr lang="pl-PL" sz="2400" b="1" dirty="0">
                <a:latin typeface="+mj-lt"/>
              </a:rPr>
              <a:t>Informacja Wójta Gminy Nieporęt o stanie realizacji zadań oświatowych, w tym o wynikach egzaminu ósmoklasisty                       i nadzoru pedagogicznego sprawowanego przez                        Kuratora Oświaty za rok szkolny 2020/2021</a:t>
            </a:r>
          </a:p>
          <a:p>
            <a:pPr algn="ctr"/>
            <a:endParaRPr lang="pl-PL" b="1" dirty="0">
              <a:latin typeface="+mj-lt"/>
            </a:endParaRPr>
          </a:p>
          <a:p>
            <a:pPr algn="ctr"/>
            <a:r>
              <a:rPr lang="pl-PL" sz="1400" b="1" dirty="0">
                <a:latin typeface="+mj-lt"/>
              </a:rPr>
              <a:t>(podstawa prawna: art. 11 ust. 7 ustawy z dnia 14 grudnia 2016 r. Prawo oświatowe – Dz. U. z 2021 r. poz. 1082)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98F89DD-D707-4976-8E2D-CF96DCF0A2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1378" y="762000"/>
            <a:ext cx="1285875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08656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1094D95-852A-4ECB-8BC9-4CA5FF6BBA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2400" b="1" kern="1200" dirty="0">
                <a:solidFill>
                  <a:srgbClr val="000000"/>
                </a:solidFill>
                <a:effectLst/>
                <a:ea typeface="+mj-ea"/>
                <a:cs typeface="+mj-cs"/>
              </a:rPr>
              <a:t>Szkoła Podstawowa im. I Batalionu Saperów Kościuszkowskich w Izabelinie w roku szkolnym 2020/2021</a:t>
            </a:r>
            <a:endParaRPr lang="pl-PL" sz="24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F9B7608-6A78-42D8-9174-8A55231A88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6581" y="1700981"/>
            <a:ext cx="10718031" cy="4210241"/>
          </a:xfrm>
        </p:spPr>
        <p:txBody>
          <a:bodyPr>
            <a:normAutofit/>
          </a:bodyPr>
          <a:lstStyle/>
          <a:p>
            <a:pPr marL="914400" indent="0" algn="l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Wingdings 3" panose="05040102010807070707" pitchFamily="18" charset="2"/>
              <a:buChar char="´"/>
            </a:pPr>
            <a:r>
              <a:rPr lang="pl-PL" sz="1400" b="1" kern="1200" dirty="0">
                <a:solidFill>
                  <a:srgbClr val="404040"/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Liczba uczniów – 242 (w tym 22 w oddziale wychowania przedszkolnego)</a:t>
            </a:r>
            <a:endParaRPr lang="pl-PL" sz="1400" dirty="0">
              <a:effectLst/>
            </a:endParaRPr>
          </a:p>
          <a:p>
            <a:pPr marL="914400" indent="0" algn="l" rtl="0" eaLnBrk="1" latinLnBrk="0" hangingPunct="1">
              <a:spcBef>
                <a:spcPts val="1000"/>
              </a:spcBef>
              <a:spcAft>
                <a:spcPts val="0"/>
              </a:spcAft>
            </a:pPr>
            <a:r>
              <a:rPr lang="pl-PL" sz="1400" b="1" kern="1200" dirty="0">
                <a:solidFill>
                  <a:srgbClr val="404040"/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Liczba oddziałów – 13 (w tym 4 oddziały sportowe)</a:t>
            </a:r>
            <a:endParaRPr lang="pl-PL" sz="1400" dirty="0">
              <a:effectLst/>
            </a:endParaRPr>
          </a:p>
          <a:p>
            <a:pPr marL="914400" indent="0" algn="l" rtl="0" eaLnBrk="1" latinLnBrk="0" hangingPunct="1">
              <a:spcBef>
                <a:spcPts val="1000"/>
              </a:spcBef>
              <a:spcAft>
                <a:spcPts val="0"/>
              </a:spcAft>
            </a:pPr>
            <a:r>
              <a:rPr lang="pl-PL" sz="1400" b="1" kern="1200" dirty="0">
                <a:solidFill>
                  <a:srgbClr val="404040"/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Liczba zatrudnionych nauczycieli – 34 (31,13 etatów przeliczeniowych)</a:t>
            </a:r>
            <a:endParaRPr lang="pl-PL" sz="1400" dirty="0">
              <a:effectLst/>
            </a:endParaRPr>
          </a:p>
          <a:p>
            <a:pPr marL="914400" indent="0" algn="l" rtl="0" eaLnBrk="1" latinLnBrk="0" hangingPunct="1">
              <a:spcBef>
                <a:spcPts val="1000"/>
              </a:spcBef>
              <a:spcAft>
                <a:spcPts val="0"/>
              </a:spcAft>
            </a:pPr>
            <a:r>
              <a:rPr lang="pl-PL" sz="1400" b="1" kern="1200" dirty="0">
                <a:solidFill>
                  <a:srgbClr val="404040"/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Liczba pracowników </a:t>
            </a:r>
            <a:r>
              <a:rPr lang="pl-PL" sz="1400" b="1" kern="1200" dirty="0" err="1">
                <a:solidFill>
                  <a:srgbClr val="404040"/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administracyjno</a:t>
            </a:r>
            <a:r>
              <a:rPr lang="pl-PL" sz="1400" b="1" kern="1200" dirty="0">
                <a:solidFill>
                  <a:srgbClr val="404040"/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 – obsługowych – 7 (5,6 etatów przeliczeniowych)</a:t>
            </a:r>
            <a:endParaRPr lang="pl-PL" sz="1400" dirty="0">
              <a:effectLst/>
            </a:endParaRPr>
          </a:p>
          <a:p>
            <a:pPr marL="914400" indent="0" algn="l" rtl="0" eaLnBrk="1" latinLnBrk="0" hangingPunct="1">
              <a:spcBef>
                <a:spcPts val="1000"/>
              </a:spcBef>
              <a:spcAft>
                <a:spcPts val="0"/>
              </a:spcAft>
            </a:pPr>
            <a:r>
              <a:rPr lang="pl-PL" sz="1400" b="1" kern="1200" dirty="0">
                <a:solidFill>
                  <a:srgbClr val="404040"/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Co ją wyróżniało? R</a:t>
            </a:r>
            <a:r>
              <a:rPr lang="pl-PL" sz="1400" b="1" kern="1200" dirty="0">
                <a:solidFill>
                  <a:srgbClr val="404040"/>
                </a:solidFill>
                <a:effectLst/>
                <a:latin typeface="+mj-lt"/>
                <a:ea typeface="+mn-ea"/>
                <a:cs typeface="+mn-cs"/>
              </a:rPr>
              <a:t>ealizacja projektów edukacyjnych oraz innowacji „Mega misja”, „Warzywa w szkole”, „Klub Młodego Odkrywcy – przedszkolaki eksperymentują”, „Bliżej lasu”, „Śniadanie daje moc”, „Inny – akceptuję, czy odrzucam? Zapytanie o emocje”, „Zobaczyć, zbadać, zrozumieć”, udział w akcjach </a:t>
            </a:r>
            <a:r>
              <a:rPr lang="pl-PL" sz="1400" b="1" kern="1200" dirty="0" err="1">
                <a:solidFill>
                  <a:srgbClr val="404040"/>
                </a:solidFill>
                <a:effectLst/>
                <a:latin typeface="+mj-lt"/>
                <a:ea typeface="+mn-ea"/>
                <a:cs typeface="+mn-cs"/>
              </a:rPr>
              <a:t>BohaterON</a:t>
            </a:r>
            <a:r>
              <a:rPr lang="pl-PL" sz="1400" b="1" kern="1200" dirty="0">
                <a:solidFill>
                  <a:srgbClr val="404040"/>
                </a:solidFill>
                <a:effectLst/>
                <a:latin typeface="+mj-lt"/>
                <a:ea typeface="+mn-ea"/>
                <a:cs typeface="+mn-cs"/>
              </a:rPr>
              <a:t> włącz historię, Światowy Dzień Tabliczki Mnożenia, Światowy Dzień Liczby Pi.</a:t>
            </a:r>
          </a:p>
          <a:p>
            <a:pPr marL="914400" indent="0" algn="l" rtl="0" eaLnBrk="1" latinLnBrk="0" hangingPunct="1">
              <a:spcBef>
                <a:spcPts val="1000"/>
              </a:spcBef>
              <a:spcAft>
                <a:spcPts val="0"/>
              </a:spcAft>
              <a:buNone/>
            </a:pPr>
            <a:endParaRPr lang="pl-PL" dirty="0">
              <a:latin typeface="+mj-lt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4BAC0D4C-C043-49D5-9B91-C6CD5166CD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5533" y="4326194"/>
            <a:ext cx="2403680" cy="1585028"/>
          </a:xfrm>
          <a:prstGeom prst="rect">
            <a:avLst/>
          </a:prstGeom>
        </p:spPr>
      </p:pic>
      <p:pic>
        <p:nvPicPr>
          <p:cNvPr id="3074" name="Picture 2" descr="ken, foto nr 12, ">
            <a:extLst>
              <a:ext uri="{FF2B5EF4-FFF2-40B4-BE49-F238E27FC236}">
                <a16:creationId xmlns:a16="http://schemas.microsoft.com/office/drawing/2014/main" id="{47CFFAD9-841C-4A78-B389-B872D5E6C3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6181" y="4326194"/>
            <a:ext cx="2028825" cy="1585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E6598692-D890-4804-8364-9171DE3E48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1974" y="4326194"/>
            <a:ext cx="2152650" cy="1626931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FBAF5E22-7F47-4405-B2C2-729690F392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52835" y="4305242"/>
            <a:ext cx="2114550" cy="1626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8675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84B1435-2961-4CD0-B0BE-F8F6BE9F3A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2400" b="1" kern="1200" dirty="0">
                <a:solidFill>
                  <a:srgbClr val="000000"/>
                </a:solidFill>
                <a:effectLst/>
                <a:ea typeface="+mj-ea"/>
                <a:cs typeface="+mj-cs"/>
              </a:rPr>
              <a:t>Szkoła Podstawowa im. Wojska Polskiego                                    w Białobrzegach w roku szkolnym 2020/2021</a:t>
            </a:r>
            <a:endParaRPr lang="pl-PL" sz="24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81974EB-B1DC-492F-9BBB-7F76875CC1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5239" y="1671484"/>
            <a:ext cx="10639373" cy="4239738"/>
          </a:xfrm>
        </p:spPr>
        <p:txBody>
          <a:bodyPr>
            <a:normAutofit/>
          </a:bodyPr>
          <a:lstStyle/>
          <a:p>
            <a:pPr marL="914400" indent="0" algn="l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Wingdings 3" panose="05040102010807070707" pitchFamily="18" charset="2"/>
              <a:buChar char="´"/>
            </a:pPr>
            <a:r>
              <a:rPr lang="pl-PL" sz="1500" b="1" kern="1200" dirty="0">
                <a:solidFill>
                  <a:srgbClr val="404040"/>
                </a:solidFill>
                <a:effectLst/>
                <a:latin typeface="+mj-lt"/>
                <a:ea typeface="+mn-ea"/>
                <a:cs typeface="+mn-cs"/>
              </a:rPr>
              <a:t>Liczba uczniów – 183 (w tym 20 w oddziale wychowania przedszkolnego)</a:t>
            </a:r>
            <a:endParaRPr lang="pl-PL" sz="1500" dirty="0">
              <a:effectLst/>
              <a:latin typeface="+mj-lt"/>
            </a:endParaRPr>
          </a:p>
          <a:p>
            <a:pPr marL="914400" indent="0" algn="l" rtl="0" eaLnBrk="1" latinLnBrk="0" hangingPunct="1">
              <a:spcBef>
                <a:spcPts val="1000"/>
              </a:spcBef>
              <a:spcAft>
                <a:spcPts val="0"/>
              </a:spcAft>
            </a:pPr>
            <a:r>
              <a:rPr lang="pl-PL" sz="1500" b="1" kern="1200" dirty="0">
                <a:solidFill>
                  <a:srgbClr val="404040"/>
                </a:solidFill>
                <a:effectLst/>
                <a:latin typeface="+mj-lt"/>
                <a:ea typeface="+mn-ea"/>
                <a:cs typeface="+mn-cs"/>
              </a:rPr>
              <a:t>Liczba oddziałów – 10 (w tym 1 oddział sportowy)</a:t>
            </a:r>
            <a:endParaRPr lang="pl-PL" sz="1500" dirty="0">
              <a:effectLst/>
              <a:latin typeface="+mj-lt"/>
            </a:endParaRPr>
          </a:p>
          <a:p>
            <a:pPr marL="914400" indent="0" algn="l" rtl="0" eaLnBrk="1" latinLnBrk="0" hangingPunct="1">
              <a:spcBef>
                <a:spcPts val="1000"/>
              </a:spcBef>
              <a:spcAft>
                <a:spcPts val="0"/>
              </a:spcAft>
            </a:pPr>
            <a:r>
              <a:rPr lang="pl-PL" sz="1500" b="1" kern="1200" dirty="0">
                <a:solidFill>
                  <a:srgbClr val="404040"/>
                </a:solidFill>
                <a:effectLst/>
                <a:latin typeface="+mj-lt"/>
                <a:ea typeface="+mn-ea"/>
                <a:cs typeface="+mn-cs"/>
              </a:rPr>
              <a:t>Liczba zatrudnionych nauczycieli – 26 (20,42 etatów przeliczeniowych)</a:t>
            </a:r>
            <a:endParaRPr lang="pl-PL" sz="1500" dirty="0">
              <a:effectLst/>
              <a:latin typeface="+mj-lt"/>
            </a:endParaRPr>
          </a:p>
          <a:p>
            <a:pPr marL="914400" indent="0" algn="l" rtl="0" eaLnBrk="1" latinLnBrk="0" hangingPunct="1">
              <a:spcBef>
                <a:spcPts val="1000"/>
              </a:spcBef>
              <a:spcAft>
                <a:spcPts val="0"/>
              </a:spcAft>
            </a:pPr>
            <a:r>
              <a:rPr lang="pl-PL" sz="1500" b="1" kern="1200" dirty="0">
                <a:solidFill>
                  <a:srgbClr val="404040"/>
                </a:solidFill>
                <a:effectLst/>
                <a:latin typeface="+mj-lt"/>
                <a:ea typeface="+mn-ea"/>
                <a:cs typeface="+mn-cs"/>
              </a:rPr>
              <a:t>Liczba pracowników </a:t>
            </a:r>
            <a:r>
              <a:rPr lang="pl-PL" sz="1500" b="1" kern="1200" dirty="0" err="1">
                <a:solidFill>
                  <a:srgbClr val="404040"/>
                </a:solidFill>
                <a:effectLst/>
                <a:latin typeface="+mj-lt"/>
                <a:ea typeface="+mn-ea"/>
                <a:cs typeface="+mn-cs"/>
              </a:rPr>
              <a:t>administracyjno</a:t>
            </a:r>
            <a:r>
              <a:rPr lang="pl-PL" sz="1500" b="1" kern="1200" dirty="0">
                <a:solidFill>
                  <a:srgbClr val="404040"/>
                </a:solidFill>
                <a:effectLst/>
                <a:latin typeface="+mj-lt"/>
                <a:ea typeface="+mn-ea"/>
                <a:cs typeface="+mn-cs"/>
              </a:rPr>
              <a:t> – obsługowych – 8 (6,25 etatów przeliczeniowych)</a:t>
            </a:r>
            <a:endParaRPr lang="pl-PL" sz="1500" dirty="0">
              <a:effectLst/>
              <a:latin typeface="+mj-lt"/>
            </a:endParaRPr>
          </a:p>
          <a:p>
            <a:pPr marL="914400" indent="0" algn="l" rtl="0" eaLnBrk="1" latinLnBrk="0" hangingPunct="1">
              <a:spcBef>
                <a:spcPts val="1000"/>
              </a:spcBef>
              <a:spcAft>
                <a:spcPts val="0"/>
              </a:spcAft>
            </a:pPr>
            <a:r>
              <a:rPr lang="pl-PL" sz="1500" b="1" kern="1200" dirty="0">
                <a:solidFill>
                  <a:srgbClr val="404040"/>
                </a:solidFill>
                <a:effectLst/>
                <a:latin typeface="+mj-lt"/>
                <a:ea typeface="+mn-ea"/>
                <a:cs typeface="+mn-cs"/>
              </a:rPr>
              <a:t>Co ją wyróżniało? Realizacja projektów edukacyjnych oraz innowacji „Przyroda to MY”, „Najmłodsi kodują, programują”, „Angielski przez piosenki”, „Wychowanie w duchu wartości”, „Uczę się programować”, udział w akcjach Sprzątanie świata, EKO- Szkoła, Tydzień Mózgu, Razem na święta, </a:t>
            </a:r>
            <a:r>
              <a:rPr lang="pl-PL" sz="1500" b="1" kern="1200" dirty="0" err="1">
                <a:solidFill>
                  <a:srgbClr val="404040"/>
                </a:solidFill>
                <a:effectLst/>
                <a:latin typeface="+mj-lt"/>
                <a:ea typeface="+mn-ea"/>
                <a:cs typeface="+mn-cs"/>
              </a:rPr>
              <a:t>Code</a:t>
            </a:r>
            <a:r>
              <a:rPr lang="pl-PL" sz="1500" b="1" kern="1200" dirty="0">
                <a:solidFill>
                  <a:srgbClr val="404040"/>
                </a:solidFill>
                <a:effectLst/>
                <a:latin typeface="+mj-lt"/>
                <a:ea typeface="+mn-ea"/>
                <a:cs typeface="+mn-cs"/>
              </a:rPr>
              <a:t> </a:t>
            </a:r>
            <a:r>
              <a:rPr lang="pl-PL" sz="1500" b="1" kern="1200" dirty="0" err="1">
                <a:solidFill>
                  <a:srgbClr val="404040"/>
                </a:solidFill>
                <a:effectLst/>
                <a:latin typeface="+mj-lt"/>
                <a:ea typeface="+mn-ea"/>
                <a:cs typeface="+mn-cs"/>
              </a:rPr>
              <a:t>Week</a:t>
            </a:r>
            <a:r>
              <a:rPr lang="pl-PL" sz="1500" b="1" kern="1200" dirty="0">
                <a:solidFill>
                  <a:srgbClr val="404040"/>
                </a:solidFill>
                <a:effectLst/>
                <a:latin typeface="+mj-lt"/>
                <a:ea typeface="+mn-ea"/>
                <a:cs typeface="+mn-cs"/>
              </a:rPr>
              <a:t>, Na ratunek dzieciom z chorobą nowotworową, Światowy dzień języka ojczystego oraz Światowy dzień książki i praw autorskich.</a:t>
            </a:r>
          </a:p>
          <a:p>
            <a:pPr marL="914400" indent="0" algn="l" rtl="0" eaLnBrk="1" latinLnBrk="0" hangingPunct="1">
              <a:spcBef>
                <a:spcPts val="1000"/>
              </a:spcBef>
              <a:spcAft>
                <a:spcPts val="0"/>
              </a:spcAft>
              <a:buNone/>
            </a:pPr>
            <a:endParaRPr lang="pl-PL" sz="1500" b="1" kern="1200" dirty="0">
              <a:solidFill>
                <a:srgbClr val="404040"/>
              </a:solidFill>
              <a:effectLst/>
              <a:latin typeface="+mj-lt"/>
              <a:ea typeface="+mn-ea"/>
              <a:cs typeface="+mn-cs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EC08B0E-60D3-4E6E-A451-1B5FF02A84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3270" y="4414683"/>
            <a:ext cx="2372646" cy="1496539"/>
          </a:xfrm>
          <a:prstGeom prst="rect">
            <a:avLst/>
          </a:prstGeom>
        </p:spPr>
      </p:pic>
      <p:pic>
        <p:nvPicPr>
          <p:cNvPr id="4098" name="Picture 2" descr="Więcej o: Dzień Postaci z Bajek">
            <a:extLst>
              <a:ext uri="{FF2B5EF4-FFF2-40B4-BE49-F238E27FC236}">
                <a16:creationId xmlns:a16="http://schemas.microsoft.com/office/drawing/2014/main" id="{C3D96C01-AC67-4FB9-B31A-44DB97968F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587" y="4438246"/>
            <a:ext cx="2270637" cy="1496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214BB594-94D2-4B86-841F-225E6F395C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43895" y="4414682"/>
            <a:ext cx="2156337" cy="1496539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6D94EFF2-2BD9-40E3-9B99-F24C188F91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78067" y="4414681"/>
            <a:ext cx="2242217" cy="1496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0413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327714F-91CD-4D0C-BA47-6B16124060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2400" b="1" kern="1200" dirty="0">
                <a:solidFill>
                  <a:srgbClr val="000000"/>
                </a:solidFill>
                <a:effectLst/>
                <a:ea typeface="+mj-ea"/>
                <a:cs typeface="+mj-cs"/>
              </a:rPr>
              <a:t>Szkoła Podstawowa im. 28 Pułku Strzelców Kaniowskich              w Wólce Radzymińskiej w roku szkolnym 2020/2021</a:t>
            </a:r>
            <a:endParaRPr lang="pl-PL" sz="24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4B30AC7-7B5A-446C-9FA1-03CAE86384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3869" y="1678074"/>
            <a:ext cx="10700744" cy="4233147"/>
          </a:xfrm>
        </p:spPr>
        <p:txBody>
          <a:bodyPr>
            <a:normAutofit/>
          </a:bodyPr>
          <a:lstStyle/>
          <a:p>
            <a:pPr marL="914400" indent="0" algn="l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Wingdings 3" panose="05040102010807070707" pitchFamily="18" charset="2"/>
              <a:buChar char="´"/>
            </a:pPr>
            <a:r>
              <a:rPr lang="pl-PL" sz="1400" b="1" kern="1200" dirty="0">
                <a:solidFill>
                  <a:srgbClr val="404040"/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Liczba uczniów – 108 </a:t>
            </a:r>
          </a:p>
          <a:p>
            <a:pPr marL="914400" indent="0" algn="l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Wingdings 3" panose="05040102010807070707" pitchFamily="18" charset="2"/>
              <a:buChar char="´"/>
            </a:pPr>
            <a:r>
              <a:rPr lang="pl-PL" sz="1400" b="1" kern="1200" dirty="0">
                <a:solidFill>
                  <a:srgbClr val="404040"/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Liczba oddziałów – 8</a:t>
            </a:r>
            <a:endParaRPr lang="pl-PL" sz="1400" dirty="0">
              <a:effectLst/>
            </a:endParaRPr>
          </a:p>
          <a:p>
            <a:pPr marL="914400" indent="0" algn="l" rtl="0" eaLnBrk="1" latinLnBrk="0" hangingPunct="1">
              <a:spcBef>
                <a:spcPts val="1000"/>
              </a:spcBef>
              <a:spcAft>
                <a:spcPts val="0"/>
              </a:spcAft>
            </a:pPr>
            <a:r>
              <a:rPr lang="pl-PL" sz="1400" b="1" kern="1200" dirty="0">
                <a:solidFill>
                  <a:srgbClr val="404040"/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Liczba zatrudnionych nauczycieli – 25 (17,5 etatów przeliczeniowych)</a:t>
            </a:r>
            <a:endParaRPr lang="pl-PL" sz="1400" dirty="0">
              <a:effectLst/>
            </a:endParaRPr>
          </a:p>
          <a:p>
            <a:pPr marL="914400" indent="0" algn="l" rtl="0" eaLnBrk="1" latinLnBrk="0" hangingPunct="1">
              <a:spcBef>
                <a:spcPts val="1000"/>
              </a:spcBef>
              <a:spcAft>
                <a:spcPts val="0"/>
              </a:spcAft>
            </a:pPr>
            <a:r>
              <a:rPr lang="pl-PL" sz="1400" b="1" kern="1200" dirty="0">
                <a:solidFill>
                  <a:srgbClr val="404040"/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Liczba pracowników </a:t>
            </a:r>
            <a:r>
              <a:rPr lang="pl-PL" sz="1400" b="1" kern="1200" dirty="0" err="1">
                <a:solidFill>
                  <a:srgbClr val="404040"/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administracyjno</a:t>
            </a:r>
            <a:r>
              <a:rPr lang="pl-PL" sz="1400" b="1" kern="1200" dirty="0">
                <a:solidFill>
                  <a:srgbClr val="404040"/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 – obsługowych – 5 (3,5 etatów przeliczeniowych)</a:t>
            </a:r>
            <a:endParaRPr lang="pl-PL" sz="1400" dirty="0">
              <a:effectLst/>
            </a:endParaRPr>
          </a:p>
          <a:p>
            <a:pPr marL="914400" indent="0" algn="l" rtl="0" eaLnBrk="1" latinLnBrk="0" hangingPunct="1">
              <a:spcBef>
                <a:spcPts val="1000"/>
              </a:spcBef>
              <a:spcAft>
                <a:spcPts val="0"/>
              </a:spcAft>
            </a:pPr>
            <a:r>
              <a:rPr lang="pl-PL" sz="1400" b="1" kern="1200" dirty="0">
                <a:solidFill>
                  <a:srgbClr val="404040"/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Co ją wyróżniało? Realizacja projektów edukacyjnych oraz innowacji „Klub Szkół UNICEF”, Się gra, się ma”, „Ręcznie robione, a nie kupione”, udział w akcjach EKO- Szkoła, Szkoła pamięta, Sprzątanie świata, Europejski Dzień Języków Obcych, Dzień kodowania, </a:t>
            </a:r>
            <a:r>
              <a:rPr lang="pl-PL" sz="1400" b="1" kern="1200" dirty="0" err="1">
                <a:solidFill>
                  <a:srgbClr val="404040"/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BohaterON</a:t>
            </a:r>
            <a:r>
              <a:rPr lang="pl-PL" sz="1400" b="1" kern="1200" dirty="0">
                <a:solidFill>
                  <a:srgbClr val="404040"/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, Dzień głośnego czytania, Światowy dzień tabliczki mnożenia, udział w akcjach charytatywnych: Skarpet para dobro wyzwala oraz Zbiórka dla Michasia.</a:t>
            </a:r>
          </a:p>
          <a:p>
            <a:pPr marL="914400" indent="0" algn="l" rtl="0" eaLnBrk="1" latinLnBrk="0" hangingPunct="1">
              <a:spcBef>
                <a:spcPts val="1000"/>
              </a:spcBef>
              <a:spcAft>
                <a:spcPts val="0"/>
              </a:spcAft>
              <a:buNone/>
            </a:pPr>
            <a:endParaRPr lang="pl-PL" dirty="0"/>
          </a:p>
        </p:txBody>
      </p:sp>
      <p:pic>
        <p:nvPicPr>
          <p:cNvPr id="5126" name="Picture 6">
            <a:extLst>
              <a:ext uri="{FF2B5EF4-FFF2-40B4-BE49-F238E27FC236}">
                <a16:creationId xmlns:a16="http://schemas.microsoft.com/office/drawing/2014/main" id="{A93CC8ED-A716-4773-ACB6-391B34351A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4241" y="4129548"/>
            <a:ext cx="2248670" cy="158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F99EEC4E-DBCB-4ABE-9B1F-6B0F61356D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4645" y="4129548"/>
            <a:ext cx="2091355" cy="1588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610C9BC1-7A5A-4567-8F48-6C357F3746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79639" y="4129548"/>
            <a:ext cx="2174823" cy="1588525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DBD6F155-915B-4C2D-AA3F-6C3E3C287F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61152" y="4129547"/>
            <a:ext cx="2248670" cy="1588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6807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2562560-83AA-44AC-A09B-7F1BD8AAF5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2827" y="624110"/>
            <a:ext cx="9911786" cy="1280890"/>
          </a:xfrm>
        </p:spPr>
        <p:txBody>
          <a:bodyPr>
            <a:normAutofit/>
          </a:bodyPr>
          <a:lstStyle/>
          <a:p>
            <a:pPr algn="ctr"/>
            <a:r>
              <a:rPr lang="pl-PL" sz="2400" b="1" dirty="0"/>
              <a:t>Przedszkola publiczne i niepubliczne na terenie gminy Nieporęt       w roku szkolnym 2020/2021 – dane statystyczne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AB2F283-26B4-47D9-9E4C-94E9D9DD3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8697" y="1905000"/>
            <a:ext cx="10255915" cy="4006222"/>
          </a:xfrm>
        </p:spPr>
        <p:txBody>
          <a:bodyPr>
            <a:normAutofit/>
          </a:bodyPr>
          <a:lstStyle/>
          <a:p>
            <a:r>
              <a:rPr lang="pl-PL" sz="1400" b="1" dirty="0">
                <a:latin typeface="+mj-lt"/>
              </a:rPr>
              <a:t>Liczba dzieci w przedszkolach publicznych i oddziałach przedszkolnych – 468 (327 w przedszkolach oraz 141     w oddziałach przedszkolnych przy SP)</a:t>
            </a:r>
          </a:p>
          <a:p>
            <a:r>
              <a:rPr lang="pl-PL" sz="1400" b="1" dirty="0">
                <a:latin typeface="+mj-lt"/>
              </a:rPr>
              <a:t>Liczba oddziałów w przedszkolach – 15</a:t>
            </a:r>
          </a:p>
          <a:p>
            <a:r>
              <a:rPr lang="pl-PL" sz="1400" b="1" dirty="0">
                <a:latin typeface="+mj-lt"/>
              </a:rPr>
              <a:t>Średnia liczba dzieci w oddziale w przedszkolu – 22</a:t>
            </a:r>
          </a:p>
          <a:p>
            <a:r>
              <a:rPr lang="pl-PL" sz="1400" b="1" dirty="0">
                <a:latin typeface="+mj-lt"/>
              </a:rPr>
              <a:t>Liczba oddziałów przedszkolnych w SP - 8</a:t>
            </a:r>
          </a:p>
          <a:p>
            <a:r>
              <a:rPr lang="pl-PL" sz="1400" b="1" dirty="0">
                <a:latin typeface="+mj-lt"/>
              </a:rPr>
              <a:t>Średnia liczba dzieci w oddziale przedszkolnym w SP – 17,62</a:t>
            </a:r>
          </a:p>
          <a:p>
            <a:r>
              <a:rPr lang="pl-PL" sz="1400" b="1" dirty="0">
                <a:latin typeface="+mj-lt"/>
              </a:rPr>
              <a:t>Liczba dzieci w 7 przedszkolach niepublicznych – 330 (w tym 184 mieszkańców gminy Nieporęt)</a:t>
            </a:r>
          </a:p>
          <a:p>
            <a:r>
              <a:rPr lang="pl-PL" sz="1400" b="1" dirty="0">
                <a:latin typeface="+mj-lt"/>
              </a:rPr>
              <a:t>Razem liczba dzieci w przedszkolach publicznych, w „0” oraz w przedszkolach niepublicznych – 798</a:t>
            </a:r>
          </a:p>
          <a:p>
            <a:endParaRPr lang="pl-PL" sz="1400" b="1" dirty="0">
              <a:latin typeface="+mj-lt"/>
            </a:endParaRPr>
          </a:p>
          <a:p>
            <a:endParaRPr lang="pl-PL" sz="1400" b="1" dirty="0">
              <a:latin typeface="+mj-lt"/>
            </a:endParaRPr>
          </a:p>
          <a:p>
            <a:pPr marL="0" indent="0">
              <a:buNone/>
            </a:pPr>
            <a:r>
              <a:rPr lang="pl-PL" sz="1200" b="1" i="1" dirty="0">
                <a:latin typeface="+mj-lt"/>
              </a:rPr>
              <a:t>Dane uśrednione wg stanu na dzień 1 marca 2021 r.</a:t>
            </a:r>
          </a:p>
        </p:txBody>
      </p:sp>
    </p:spTree>
    <p:extLst>
      <p:ext uri="{BB962C8B-B14F-4D97-AF65-F5344CB8AC3E}">
        <p14:creationId xmlns:p14="http://schemas.microsoft.com/office/powerpoint/2010/main" val="5920449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5ECDF35-199C-48DB-B079-318A257A31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2155" y="624110"/>
            <a:ext cx="9872457" cy="1280890"/>
          </a:xfrm>
        </p:spPr>
        <p:txBody>
          <a:bodyPr>
            <a:normAutofit/>
          </a:bodyPr>
          <a:lstStyle/>
          <a:p>
            <a:pPr algn="ctr"/>
            <a:r>
              <a:rPr lang="pl-PL" sz="2400" b="1" kern="1200" dirty="0">
                <a:solidFill>
                  <a:srgbClr val="262626"/>
                </a:solidFill>
                <a:effectLst/>
                <a:ea typeface="+mj-ea"/>
                <a:cs typeface="+mj-cs"/>
              </a:rPr>
              <a:t>Szkoły podstawowe publiczne na terenie gminy Nieporęt                   w roku szkolnym 2020/2021 – dane statystyczne</a:t>
            </a:r>
            <a:endParaRPr lang="pl-PL" sz="2400" dirty="0"/>
          </a:p>
        </p:txBody>
      </p:sp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94439472-A354-4D89-B714-F60FBD30EDE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8805007"/>
              </p:ext>
            </p:extLst>
          </p:nvPr>
        </p:nvGraphicFramePr>
        <p:xfrm>
          <a:off x="2408903" y="1735760"/>
          <a:ext cx="8150945" cy="4414278"/>
        </p:xfrm>
        <a:graphic>
          <a:graphicData uri="http://schemas.openxmlformats.org/drawingml/2006/table">
            <a:tbl>
              <a:tblPr firstRow="1" firstCol="1" bandRow="1"/>
              <a:tblGrid>
                <a:gridCol w="1628520">
                  <a:extLst>
                    <a:ext uri="{9D8B030D-6E8A-4147-A177-3AD203B41FA5}">
                      <a16:colId xmlns:a16="http://schemas.microsoft.com/office/drawing/2014/main" val="1726974384"/>
                    </a:ext>
                  </a:extLst>
                </a:gridCol>
                <a:gridCol w="1183619">
                  <a:extLst>
                    <a:ext uri="{9D8B030D-6E8A-4147-A177-3AD203B41FA5}">
                      <a16:colId xmlns:a16="http://schemas.microsoft.com/office/drawing/2014/main" val="2582494914"/>
                    </a:ext>
                  </a:extLst>
                </a:gridCol>
                <a:gridCol w="951570">
                  <a:extLst>
                    <a:ext uri="{9D8B030D-6E8A-4147-A177-3AD203B41FA5}">
                      <a16:colId xmlns:a16="http://schemas.microsoft.com/office/drawing/2014/main" val="1797292098"/>
                    </a:ext>
                  </a:extLst>
                </a:gridCol>
                <a:gridCol w="951570">
                  <a:extLst>
                    <a:ext uri="{9D8B030D-6E8A-4147-A177-3AD203B41FA5}">
                      <a16:colId xmlns:a16="http://schemas.microsoft.com/office/drawing/2014/main" val="4149378986"/>
                    </a:ext>
                  </a:extLst>
                </a:gridCol>
                <a:gridCol w="951570">
                  <a:extLst>
                    <a:ext uri="{9D8B030D-6E8A-4147-A177-3AD203B41FA5}">
                      <a16:colId xmlns:a16="http://schemas.microsoft.com/office/drawing/2014/main" val="3158627664"/>
                    </a:ext>
                  </a:extLst>
                </a:gridCol>
                <a:gridCol w="828032">
                  <a:extLst>
                    <a:ext uri="{9D8B030D-6E8A-4147-A177-3AD203B41FA5}">
                      <a16:colId xmlns:a16="http://schemas.microsoft.com/office/drawing/2014/main" val="1388013610"/>
                    </a:ext>
                  </a:extLst>
                </a:gridCol>
                <a:gridCol w="828032">
                  <a:extLst>
                    <a:ext uri="{9D8B030D-6E8A-4147-A177-3AD203B41FA5}">
                      <a16:colId xmlns:a16="http://schemas.microsoft.com/office/drawing/2014/main" val="884809994"/>
                    </a:ext>
                  </a:extLst>
                </a:gridCol>
                <a:gridCol w="828032">
                  <a:extLst>
                    <a:ext uri="{9D8B030D-6E8A-4147-A177-3AD203B41FA5}">
                      <a16:colId xmlns:a16="http://schemas.microsoft.com/office/drawing/2014/main" val="1042752984"/>
                    </a:ext>
                  </a:extLst>
                </a:gridCol>
              </a:tblGrid>
              <a:tr h="8614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Szkoła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43" marR="680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Liczba 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uczniów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43" marR="680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Liczba oddziałów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43" marR="680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Liczba uczniów na oddział w SP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43" marR="680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Etaty nauczycieli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43" marR="680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Etaty administr.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43" marR="680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Etaty obsługi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43" marR="680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Razem etaty 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adm.-obsł.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43" marR="680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7388896"/>
                  </a:ext>
                </a:extLst>
              </a:tr>
              <a:tr h="5276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SP w Nieporęcie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43" marR="680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(335+36)*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371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43" marR="680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(17+2)**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19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43" marR="680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43" marR="680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51,47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43" marR="680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43" marR="680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5,5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43" marR="680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7,5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43" marR="680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21796602"/>
                  </a:ext>
                </a:extLst>
              </a:tr>
              <a:tr h="5276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SP w Białobrzegach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43" marR="680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(163+20)*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183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43" marR="680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(9+1)**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43" marR="680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18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43" marR="680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20,42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43" marR="680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1,5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43" marR="680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4,75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43" marR="680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6,25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43" marR="680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78377924"/>
                  </a:ext>
                </a:extLst>
              </a:tr>
              <a:tr h="5276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SP w Izabelinie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43" marR="680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(220+22)*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242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43" marR="680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(12+1)**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43" marR="680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19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43" marR="680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31,13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43" marR="680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1,6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43" marR="680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43" marR="680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5,6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43" marR="680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41435365"/>
                  </a:ext>
                </a:extLst>
              </a:tr>
              <a:tr h="5276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SP w Józefowie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43" marR="680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(520+32)*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552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43" marR="680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(23+2)**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25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43" marR="680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22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43" marR="680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63,24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43" marR="680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43" marR="680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8,75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43" marR="680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10,75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43" marR="680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2591689"/>
                  </a:ext>
                </a:extLst>
              </a:tr>
              <a:tr h="3523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SP w Wólce Radzymińskiej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43" marR="680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108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43" marR="680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43" marR="680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14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43" marR="680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17,05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43" marR="680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43" marR="680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2,5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43" marR="680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3,5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43" marR="680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3806741"/>
                  </a:ext>
                </a:extLst>
              </a:tr>
              <a:tr h="5276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SP w Stanisławowie Pierwszym 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43" marR="680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(293+31)*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324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43" marR="680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(15+2)**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17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43" marR="680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19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43" marR="680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46,13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43" marR="680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43" marR="680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43" marR="680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6,0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43" marR="680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9487859"/>
                  </a:ext>
                </a:extLst>
              </a:tr>
              <a:tr h="5276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RAZEM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43" marR="680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(1639 +141)*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1780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43" marR="680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(84 +8)**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92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43" marR="680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19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43" marR="680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229,44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43" marR="680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10,10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43" marR="680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29,5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43" marR="680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39,6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43" marR="680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1225603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CA185BF5-BC4B-40EF-AE76-9E7A65EFE5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222831" y="160207"/>
            <a:ext cx="1617766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* Uczniowie SP + uczniowie w oddz. przedszkolnych w SP </a:t>
            </a:r>
            <a:endParaRPr kumimoji="0" lang="pl-PL" alt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F1AA6470-FCD6-4771-A68A-1100A4774313}"/>
              </a:ext>
            </a:extLst>
          </p:cNvPr>
          <p:cNvSpPr txBox="1"/>
          <p:nvPr/>
        </p:nvSpPr>
        <p:spPr>
          <a:xfrm>
            <a:off x="1632155" y="6240074"/>
            <a:ext cx="8274817" cy="12358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pl-PL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* Uczniowie SP + uczniowie w oddz. przedszkolnych w SP </a:t>
            </a:r>
            <a:endParaRPr lang="pl-PL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pl-PL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** Oddziały SP + oddziały przedszkolne w SP</a:t>
            </a:r>
            <a:endParaRPr lang="pl-PL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pl-PL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98224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13C752D-AC8A-4804-A8F1-7327AA1654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2155" y="624110"/>
            <a:ext cx="9872457" cy="1280890"/>
          </a:xfrm>
        </p:spPr>
        <p:txBody>
          <a:bodyPr>
            <a:normAutofit/>
          </a:bodyPr>
          <a:lstStyle/>
          <a:p>
            <a:pPr algn="ctr"/>
            <a:r>
              <a:rPr lang="pl-PL" sz="2400" b="1" kern="1200" dirty="0">
                <a:solidFill>
                  <a:srgbClr val="262626"/>
                </a:solidFill>
                <a:effectLst/>
                <a:ea typeface="+mj-ea"/>
                <a:cs typeface="+mj-cs"/>
              </a:rPr>
              <a:t>Szkoły podstawowe publiczne na terenie gminy Nieporęt                   w roku szkolnym 2020/2021 – uczniowie i oddziały sportowe</a:t>
            </a:r>
            <a:endParaRPr lang="pl-PL" sz="2400" dirty="0"/>
          </a:p>
        </p:txBody>
      </p:sp>
      <p:graphicFrame>
        <p:nvGraphicFramePr>
          <p:cNvPr id="6" name="Symbol zastępczy zawartości 5">
            <a:extLst>
              <a:ext uri="{FF2B5EF4-FFF2-40B4-BE49-F238E27FC236}">
                <a16:creationId xmlns:a16="http://schemas.microsoft.com/office/drawing/2014/main" id="{8E750408-53B4-482E-883B-1238EF03B89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54473184"/>
              </p:ext>
            </p:extLst>
          </p:nvPr>
        </p:nvGraphicFramePr>
        <p:xfrm>
          <a:off x="3065649" y="1905000"/>
          <a:ext cx="7005467" cy="3687097"/>
        </p:xfrm>
        <a:graphic>
          <a:graphicData uri="http://schemas.openxmlformats.org/drawingml/2006/table">
            <a:tbl>
              <a:tblPr firstRow="1" firstCol="1" bandRow="1"/>
              <a:tblGrid>
                <a:gridCol w="2313089">
                  <a:extLst>
                    <a:ext uri="{9D8B030D-6E8A-4147-A177-3AD203B41FA5}">
                      <a16:colId xmlns:a16="http://schemas.microsoft.com/office/drawing/2014/main" val="141106624"/>
                    </a:ext>
                  </a:extLst>
                </a:gridCol>
                <a:gridCol w="2346189">
                  <a:extLst>
                    <a:ext uri="{9D8B030D-6E8A-4147-A177-3AD203B41FA5}">
                      <a16:colId xmlns:a16="http://schemas.microsoft.com/office/drawing/2014/main" val="725539611"/>
                    </a:ext>
                  </a:extLst>
                </a:gridCol>
                <a:gridCol w="2346189">
                  <a:extLst>
                    <a:ext uri="{9D8B030D-6E8A-4147-A177-3AD203B41FA5}">
                      <a16:colId xmlns:a16="http://schemas.microsoft.com/office/drawing/2014/main" val="1127113827"/>
                    </a:ext>
                  </a:extLst>
                </a:gridCol>
              </a:tblGrid>
              <a:tr h="9742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Szkoła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Liczba 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uczniów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Liczba oddziałów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1801891"/>
                  </a:ext>
                </a:extLst>
              </a:tr>
              <a:tr h="6886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SP w Nieporęcie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35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8335545"/>
                  </a:ext>
                </a:extLst>
              </a:tr>
              <a:tr h="3338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SP w Białobrzegach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19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2609957"/>
                  </a:ext>
                </a:extLst>
              </a:tr>
              <a:tr h="3338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SP w Izabelinie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79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7359817"/>
                  </a:ext>
                </a:extLst>
              </a:tr>
              <a:tr h="3338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SP w Józefowie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188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1328833"/>
                  </a:ext>
                </a:extLst>
              </a:tr>
              <a:tr h="6886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SP w Stanisławowie Pierwszym 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149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51773480"/>
                  </a:ext>
                </a:extLst>
              </a:tr>
              <a:tr h="33389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RAZEM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470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22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31720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51836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36B6F99-BE9F-49BB-8CBA-DB03FC5C71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2155" y="624110"/>
            <a:ext cx="9872457" cy="1280890"/>
          </a:xfrm>
        </p:spPr>
        <p:txBody>
          <a:bodyPr>
            <a:normAutofit/>
          </a:bodyPr>
          <a:lstStyle/>
          <a:p>
            <a:pPr algn="ctr"/>
            <a:r>
              <a:rPr lang="pl-PL" sz="2400" b="1" kern="1200" dirty="0">
                <a:solidFill>
                  <a:srgbClr val="262626"/>
                </a:solidFill>
                <a:effectLst/>
                <a:ea typeface="+mj-ea"/>
                <a:cs typeface="+mj-cs"/>
              </a:rPr>
              <a:t>Kadra nauczycielska w szkołach podstawowych i w gminnych przedszkolach w roku szkolnym 2020/2021</a:t>
            </a:r>
            <a:endParaRPr lang="pl-PL" sz="2400" dirty="0"/>
          </a:p>
        </p:txBody>
      </p:sp>
      <p:graphicFrame>
        <p:nvGraphicFramePr>
          <p:cNvPr id="6" name="Symbol zastępczy zawartości 5">
            <a:extLst>
              <a:ext uri="{FF2B5EF4-FFF2-40B4-BE49-F238E27FC236}">
                <a16:creationId xmlns:a16="http://schemas.microsoft.com/office/drawing/2014/main" id="{3D22578C-580B-4CAA-83CB-985A4F95DEB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33627664"/>
              </p:ext>
            </p:extLst>
          </p:nvPr>
        </p:nvGraphicFramePr>
        <p:xfrm>
          <a:off x="1376517" y="1809135"/>
          <a:ext cx="9824933" cy="4159832"/>
        </p:xfrm>
        <a:graphic>
          <a:graphicData uri="http://schemas.openxmlformats.org/drawingml/2006/table">
            <a:tbl>
              <a:tblPr firstRow="1" firstCol="1" bandRow="1"/>
              <a:tblGrid>
                <a:gridCol w="2207260">
                  <a:extLst>
                    <a:ext uri="{9D8B030D-6E8A-4147-A177-3AD203B41FA5}">
                      <a16:colId xmlns:a16="http://schemas.microsoft.com/office/drawing/2014/main" val="2340100678"/>
                    </a:ext>
                  </a:extLst>
                </a:gridCol>
                <a:gridCol w="1654493">
                  <a:extLst>
                    <a:ext uri="{9D8B030D-6E8A-4147-A177-3AD203B41FA5}">
                      <a16:colId xmlns:a16="http://schemas.microsoft.com/office/drawing/2014/main" val="2938576179"/>
                    </a:ext>
                  </a:extLst>
                </a:gridCol>
                <a:gridCol w="1052762">
                  <a:extLst>
                    <a:ext uri="{9D8B030D-6E8A-4147-A177-3AD203B41FA5}">
                      <a16:colId xmlns:a16="http://schemas.microsoft.com/office/drawing/2014/main" val="3142294377"/>
                    </a:ext>
                  </a:extLst>
                </a:gridCol>
                <a:gridCol w="903126">
                  <a:extLst>
                    <a:ext uri="{9D8B030D-6E8A-4147-A177-3AD203B41FA5}">
                      <a16:colId xmlns:a16="http://schemas.microsoft.com/office/drawing/2014/main" val="3125195585"/>
                    </a:ext>
                  </a:extLst>
                </a:gridCol>
                <a:gridCol w="903126">
                  <a:extLst>
                    <a:ext uri="{9D8B030D-6E8A-4147-A177-3AD203B41FA5}">
                      <a16:colId xmlns:a16="http://schemas.microsoft.com/office/drawing/2014/main" val="828308298"/>
                    </a:ext>
                  </a:extLst>
                </a:gridCol>
                <a:gridCol w="1034722">
                  <a:extLst>
                    <a:ext uri="{9D8B030D-6E8A-4147-A177-3AD203B41FA5}">
                      <a16:colId xmlns:a16="http://schemas.microsoft.com/office/drawing/2014/main" val="2470208316"/>
                    </a:ext>
                  </a:extLst>
                </a:gridCol>
                <a:gridCol w="1034722">
                  <a:extLst>
                    <a:ext uri="{9D8B030D-6E8A-4147-A177-3AD203B41FA5}">
                      <a16:colId xmlns:a16="http://schemas.microsoft.com/office/drawing/2014/main" val="3889509037"/>
                    </a:ext>
                  </a:extLst>
                </a:gridCol>
                <a:gridCol w="1034722">
                  <a:extLst>
                    <a:ext uri="{9D8B030D-6E8A-4147-A177-3AD203B41FA5}">
                      <a16:colId xmlns:a16="http://schemas.microsoft.com/office/drawing/2014/main" val="1542884815"/>
                    </a:ext>
                  </a:extLst>
                </a:gridCol>
              </a:tblGrid>
              <a:tr h="325301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Pełnozatrudnieni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Niepełnozatrudnieni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Razem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% pełnozatrudnionych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0682295"/>
                  </a:ext>
                </a:extLst>
              </a:tr>
              <a:tr h="539938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 osobach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 etatach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 osobach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 etatach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 osobach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 etatach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3147671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SP w Stanisławowie Pierwszym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38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14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8,13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52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46,13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73,08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82,38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0052848"/>
                  </a:ext>
                </a:extLst>
              </a:tr>
              <a:tr h="3253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SP w Nieporęcie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46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5,47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55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51,47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83,64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89,37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8698599"/>
                  </a:ext>
                </a:extLst>
              </a:tr>
              <a:tr h="3174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SP w Białobrzegach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16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4,42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26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20,42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61,54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78,35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3654339"/>
                  </a:ext>
                </a:extLst>
              </a:tr>
              <a:tr h="3253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SP w Izabelinie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28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3,13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34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31,13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82,35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89,95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5848589"/>
                  </a:ext>
                </a:extLst>
              </a:tr>
              <a:tr h="3253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SP w Józefowie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59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4,24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66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63,24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89,40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93,30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2659792"/>
                  </a:ext>
                </a:extLst>
              </a:tr>
              <a:tr h="3779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ZSP w Wólce Radzymińskiej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16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15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6,05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31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22,05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51,61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72,56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8552285"/>
                  </a:ext>
                </a:extLst>
              </a:tr>
              <a:tr h="3253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GP w Nieporęcie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11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1,88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15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12,88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73,33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85,40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5024094"/>
                  </a:ext>
                </a:extLst>
              </a:tr>
              <a:tr h="3253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GP w Zegrzu Południowym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0,6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11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7,6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63,64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92,11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0976797"/>
                  </a:ext>
                </a:extLst>
              </a:tr>
              <a:tr h="3174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GP w Białobrzegach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0,3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6,3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66,67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95,24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4829352"/>
                  </a:ext>
                </a:extLst>
              </a:tr>
              <a:tr h="3503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RAZEM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227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72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34,22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299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261,22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75,92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86,90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73380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08812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F0600CF-8C4A-436B-94AD-D7094A682C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2659" y="624110"/>
            <a:ext cx="9901954" cy="1280890"/>
          </a:xfrm>
        </p:spPr>
        <p:txBody>
          <a:bodyPr>
            <a:normAutofit/>
          </a:bodyPr>
          <a:lstStyle/>
          <a:p>
            <a:pPr algn="ctr"/>
            <a:r>
              <a:rPr lang="pl-PL" sz="2400" b="1" kern="1200" dirty="0">
                <a:solidFill>
                  <a:srgbClr val="262626"/>
                </a:solidFill>
                <a:effectLst/>
                <a:ea typeface="+mj-ea"/>
                <a:cs typeface="+mj-cs"/>
              </a:rPr>
              <a:t>Kadra nauczycielska w szkołach podstawowych i w gminnych przedszkolach w roku szkolnym 2020/2021                                               </a:t>
            </a:r>
            <a:r>
              <a:rPr lang="pl-PL" sz="2000" b="1" kern="1200" dirty="0">
                <a:solidFill>
                  <a:srgbClr val="262626"/>
                </a:solidFill>
                <a:effectLst/>
                <a:ea typeface="+mj-ea"/>
                <a:cs typeface="+mj-cs"/>
              </a:rPr>
              <a:t>(awans zawodowy i doskonalenie zawodowe)</a:t>
            </a:r>
            <a:endParaRPr lang="pl-PL" sz="2000" dirty="0"/>
          </a:p>
        </p:txBody>
      </p:sp>
      <p:sp>
        <p:nvSpPr>
          <p:cNvPr id="7" name="Symbol zastępczy zawartości 6">
            <a:extLst>
              <a:ext uri="{FF2B5EF4-FFF2-40B4-BE49-F238E27FC236}">
                <a16:creationId xmlns:a16="http://schemas.microsoft.com/office/drawing/2014/main" id="{1668094D-71F5-4A09-A136-355F291C21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2219" y="2035277"/>
            <a:ext cx="10462393" cy="3875945"/>
          </a:xfrm>
        </p:spPr>
        <p:txBody>
          <a:bodyPr>
            <a:normAutofit/>
          </a:bodyPr>
          <a:lstStyle/>
          <a:p>
            <a:r>
              <a:rPr lang="pl-PL" sz="1400" b="1" dirty="0">
                <a:latin typeface="+mj-lt"/>
              </a:rPr>
              <a:t>Liczba nauczycieli, którzy uzyskali wyższy stopień awansu zawodowego – 21 ( w tym 7 na stopień nauczyciela kontraktowego, 12 na stopień nauczyciela mianowanego oraz 2 na stopień nauczyciela dyplomowanego)</a:t>
            </a:r>
          </a:p>
          <a:p>
            <a:endParaRPr lang="pl-PL" sz="1400" b="1" dirty="0">
              <a:latin typeface="+mj-lt"/>
            </a:endParaRPr>
          </a:p>
          <a:p>
            <a:endParaRPr lang="pl-PL" sz="1400" b="1" dirty="0">
              <a:latin typeface="+mj-lt"/>
            </a:endParaRPr>
          </a:p>
          <a:p>
            <a:endParaRPr lang="pl-PL" sz="1400" b="1" dirty="0">
              <a:latin typeface="+mj-lt"/>
            </a:endParaRPr>
          </a:p>
          <a:p>
            <a:endParaRPr lang="pl-PL" sz="1400" b="1" dirty="0">
              <a:latin typeface="+mj-lt"/>
            </a:endParaRPr>
          </a:p>
          <a:p>
            <a:endParaRPr lang="pl-PL" sz="1400" b="1" dirty="0">
              <a:latin typeface="+mj-lt"/>
            </a:endParaRPr>
          </a:p>
          <a:p>
            <a:r>
              <a:rPr lang="pl-PL" sz="1400" b="1" dirty="0">
                <a:latin typeface="+mj-lt"/>
              </a:rPr>
              <a:t>Liczba nauczycieli, którzy uzyskali wyższy poziom wykształcenia lub dodatkowe kwalifikacje – 27</a:t>
            </a:r>
          </a:p>
          <a:p>
            <a:pPr marL="0" indent="0">
              <a:buNone/>
            </a:pPr>
            <a:endParaRPr lang="pl-PL" sz="1400" b="1" dirty="0">
              <a:latin typeface="+mj-lt"/>
            </a:endParaRPr>
          </a:p>
          <a:p>
            <a:endParaRPr lang="pl-PL" sz="1400" b="1" dirty="0">
              <a:latin typeface="+mj-lt"/>
            </a:endParaRPr>
          </a:p>
        </p:txBody>
      </p:sp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id="{7E089337-4A97-47A7-A570-5A96C41152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7736661"/>
              </p:ext>
            </p:extLst>
          </p:nvPr>
        </p:nvGraphicFramePr>
        <p:xfrm>
          <a:off x="1474839" y="2684206"/>
          <a:ext cx="9448801" cy="1201511"/>
        </p:xfrm>
        <a:graphic>
          <a:graphicData uri="http://schemas.openxmlformats.org/drawingml/2006/table">
            <a:tbl>
              <a:tblPr firstRow="1" firstCol="1" bandRow="1"/>
              <a:tblGrid>
                <a:gridCol w="947547">
                  <a:extLst>
                    <a:ext uri="{9D8B030D-6E8A-4147-A177-3AD203B41FA5}">
                      <a16:colId xmlns:a16="http://schemas.microsoft.com/office/drawing/2014/main" val="2583380125"/>
                    </a:ext>
                  </a:extLst>
                </a:gridCol>
                <a:gridCol w="947547">
                  <a:extLst>
                    <a:ext uri="{9D8B030D-6E8A-4147-A177-3AD203B41FA5}">
                      <a16:colId xmlns:a16="http://schemas.microsoft.com/office/drawing/2014/main" val="2921787798"/>
                    </a:ext>
                  </a:extLst>
                </a:gridCol>
                <a:gridCol w="947547">
                  <a:extLst>
                    <a:ext uri="{9D8B030D-6E8A-4147-A177-3AD203B41FA5}">
                      <a16:colId xmlns:a16="http://schemas.microsoft.com/office/drawing/2014/main" val="1706863271"/>
                    </a:ext>
                  </a:extLst>
                </a:gridCol>
                <a:gridCol w="947547">
                  <a:extLst>
                    <a:ext uri="{9D8B030D-6E8A-4147-A177-3AD203B41FA5}">
                      <a16:colId xmlns:a16="http://schemas.microsoft.com/office/drawing/2014/main" val="2849969402"/>
                    </a:ext>
                  </a:extLst>
                </a:gridCol>
                <a:gridCol w="947547">
                  <a:extLst>
                    <a:ext uri="{9D8B030D-6E8A-4147-A177-3AD203B41FA5}">
                      <a16:colId xmlns:a16="http://schemas.microsoft.com/office/drawing/2014/main" val="3100236179"/>
                    </a:ext>
                  </a:extLst>
                </a:gridCol>
                <a:gridCol w="947547">
                  <a:extLst>
                    <a:ext uri="{9D8B030D-6E8A-4147-A177-3AD203B41FA5}">
                      <a16:colId xmlns:a16="http://schemas.microsoft.com/office/drawing/2014/main" val="2782069885"/>
                    </a:ext>
                  </a:extLst>
                </a:gridCol>
                <a:gridCol w="947547">
                  <a:extLst>
                    <a:ext uri="{9D8B030D-6E8A-4147-A177-3AD203B41FA5}">
                      <a16:colId xmlns:a16="http://schemas.microsoft.com/office/drawing/2014/main" val="4801021"/>
                    </a:ext>
                  </a:extLst>
                </a:gridCol>
                <a:gridCol w="950355">
                  <a:extLst>
                    <a:ext uri="{9D8B030D-6E8A-4147-A177-3AD203B41FA5}">
                      <a16:colId xmlns:a16="http://schemas.microsoft.com/office/drawing/2014/main" val="887425274"/>
                    </a:ext>
                  </a:extLst>
                </a:gridCol>
                <a:gridCol w="944741">
                  <a:extLst>
                    <a:ext uri="{9D8B030D-6E8A-4147-A177-3AD203B41FA5}">
                      <a16:colId xmlns:a16="http://schemas.microsoft.com/office/drawing/2014/main" val="4207062818"/>
                    </a:ext>
                  </a:extLst>
                </a:gridCol>
                <a:gridCol w="920876">
                  <a:extLst>
                    <a:ext uri="{9D8B030D-6E8A-4147-A177-3AD203B41FA5}">
                      <a16:colId xmlns:a16="http://schemas.microsoft.com/office/drawing/2014/main" val="1755078886"/>
                    </a:ext>
                  </a:extLst>
                </a:gridCol>
              </a:tblGrid>
              <a:tr h="363794">
                <a:tc gridSpan="8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Nauczyciele szkół i przedszkoli gminnych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Razem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1792474"/>
                  </a:ext>
                </a:extLst>
              </a:tr>
              <a:tr h="353608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stażyści 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kontraktowi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mianowani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dyplomowani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1593789"/>
                  </a:ext>
                </a:extLst>
              </a:tr>
              <a:tr h="4841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11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4,01 %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28,47%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22,99%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44,53%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7852928"/>
                  </a:ext>
                </a:extLst>
              </a:tr>
            </a:tbl>
          </a:graphicData>
        </a:graphic>
      </p:graphicFrame>
      <p:graphicFrame>
        <p:nvGraphicFramePr>
          <p:cNvPr id="10" name="Tabela 9">
            <a:extLst>
              <a:ext uri="{FF2B5EF4-FFF2-40B4-BE49-F238E27FC236}">
                <a16:creationId xmlns:a16="http://schemas.microsoft.com/office/drawing/2014/main" id="{3CB18547-418D-45D3-B3D3-0F54369E40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6151445"/>
              </p:ext>
            </p:extLst>
          </p:nvPr>
        </p:nvGraphicFramePr>
        <p:xfrm>
          <a:off x="1474838" y="4758814"/>
          <a:ext cx="9468465" cy="1007936"/>
        </p:xfrm>
        <a:graphic>
          <a:graphicData uri="http://schemas.openxmlformats.org/drawingml/2006/table">
            <a:tbl>
              <a:tblPr firstRow="1" firstCol="1" bandRow="1"/>
              <a:tblGrid>
                <a:gridCol w="1768391">
                  <a:extLst>
                    <a:ext uri="{9D8B030D-6E8A-4147-A177-3AD203B41FA5}">
                      <a16:colId xmlns:a16="http://schemas.microsoft.com/office/drawing/2014/main" val="1789319147"/>
                    </a:ext>
                  </a:extLst>
                </a:gridCol>
                <a:gridCol w="2660930">
                  <a:extLst>
                    <a:ext uri="{9D8B030D-6E8A-4147-A177-3AD203B41FA5}">
                      <a16:colId xmlns:a16="http://schemas.microsoft.com/office/drawing/2014/main" val="3817204376"/>
                    </a:ext>
                  </a:extLst>
                </a:gridCol>
                <a:gridCol w="2656758">
                  <a:extLst>
                    <a:ext uri="{9D8B030D-6E8A-4147-A177-3AD203B41FA5}">
                      <a16:colId xmlns:a16="http://schemas.microsoft.com/office/drawing/2014/main" val="2433810967"/>
                    </a:ext>
                  </a:extLst>
                </a:gridCol>
                <a:gridCol w="2382386">
                  <a:extLst>
                    <a:ext uri="{9D8B030D-6E8A-4147-A177-3AD203B41FA5}">
                      <a16:colId xmlns:a16="http://schemas.microsoft.com/office/drawing/2014/main" val="3512482186"/>
                    </a:ext>
                  </a:extLst>
                </a:gridCol>
              </a:tblGrid>
              <a:tr h="98322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studia licencjackie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 osoba)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studia magisterskie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(10 osób)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studia podyplomowe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(15 osób)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kurs kwalifikacyjny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 osoba)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24165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99039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3F7B17-409F-4207-BDB6-747B727EB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2491" y="403124"/>
            <a:ext cx="9892122" cy="796412"/>
          </a:xfrm>
        </p:spPr>
        <p:txBody>
          <a:bodyPr>
            <a:normAutofit/>
          </a:bodyPr>
          <a:lstStyle/>
          <a:p>
            <a:pPr algn="ctr"/>
            <a:r>
              <a:rPr lang="pl-PL" sz="2400" b="1" dirty="0"/>
              <a:t>Wyniki egzaminu ósmoklasisty w roku szkolnym 2020/2021</a:t>
            </a:r>
          </a:p>
        </p:txBody>
      </p:sp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85C6FC82-CACA-41F3-9E6D-50986B37808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47834468"/>
              </p:ext>
            </p:extLst>
          </p:nvPr>
        </p:nvGraphicFramePr>
        <p:xfrm>
          <a:off x="1612491" y="1376515"/>
          <a:ext cx="9576620" cy="4617652"/>
        </p:xfrm>
        <a:graphic>
          <a:graphicData uri="http://schemas.openxmlformats.org/drawingml/2006/table">
            <a:tbl>
              <a:tblPr firstRow="1" firstCol="1" bandRow="1"/>
              <a:tblGrid>
                <a:gridCol w="4106051">
                  <a:extLst>
                    <a:ext uri="{9D8B030D-6E8A-4147-A177-3AD203B41FA5}">
                      <a16:colId xmlns:a16="http://schemas.microsoft.com/office/drawing/2014/main" val="2879370929"/>
                    </a:ext>
                  </a:extLst>
                </a:gridCol>
                <a:gridCol w="1823523">
                  <a:extLst>
                    <a:ext uri="{9D8B030D-6E8A-4147-A177-3AD203B41FA5}">
                      <a16:colId xmlns:a16="http://schemas.microsoft.com/office/drawing/2014/main" val="2607222916"/>
                    </a:ext>
                  </a:extLst>
                </a:gridCol>
                <a:gridCol w="1823523">
                  <a:extLst>
                    <a:ext uri="{9D8B030D-6E8A-4147-A177-3AD203B41FA5}">
                      <a16:colId xmlns:a16="http://schemas.microsoft.com/office/drawing/2014/main" val="3907510588"/>
                    </a:ext>
                  </a:extLst>
                </a:gridCol>
                <a:gridCol w="1823523">
                  <a:extLst>
                    <a:ext uri="{9D8B030D-6E8A-4147-A177-3AD203B41FA5}">
                      <a16:colId xmlns:a16="http://schemas.microsoft.com/office/drawing/2014/main" val="1763422687"/>
                    </a:ext>
                  </a:extLst>
                </a:gridCol>
              </a:tblGrid>
              <a:tr h="276317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Szkoła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127" marR="411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Średnie wyniki w % w r. szk. 2020/2021</a:t>
                      </a:r>
                      <a:endParaRPr lang="pl-PL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127" marR="411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0223453"/>
                  </a:ext>
                </a:extLst>
              </a:tr>
              <a:tr h="243159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Język polski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127" marR="411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Matematyka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127" marR="411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Język angielski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127" marR="411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53375"/>
                  </a:ext>
                </a:extLst>
              </a:tr>
              <a:tr h="3805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SP w Izabelinie 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127" marR="411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71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127" marR="411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53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127" marR="411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80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127" marR="411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53738032"/>
                  </a:ext>
                </a:extLst>
              </a:tr>
              <a:tr h="3192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SP w Józefowie 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127" marR="411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70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127" marR="411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54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127" marR="411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79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127" marR="411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6753970"/>
                  </a:ext>
                </a:extLst>
              </a:tr>
              <a:tr h="3825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SP w Nieporęcie 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127" marR="411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65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127" marR="411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54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127" marR="411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72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127" marR="411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9985383"/>
                  </a:ext>
                </a:extLst>
              </a:tr>
              <a:tr h="3359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SP w Białobrzegach 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127" marR="411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63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127" marR="411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48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127" marR="411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63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127" marR="411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88392029"/>
                  </a:ext>
                </a:extLst>
              </a:tr>
              <a:tr h="3664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SP w Wólce Radzymińskiej 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127" marR="411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68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127" marR="411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58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127" marR="411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80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127" marR="411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3958342"/>
                  </a:ext>
                </a:extLst>
              </a:tr>
              <a:tr h="3342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SP w Stanisławowie Pierwszym 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127" marR="411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77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127" marR="411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44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127" marR="411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71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127" marR="411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36798858"/>
                  </a:ext>
                </a:extLst>
              </a:tr>
              <a:tr h="4696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l-PL" sz="1100" b="1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gmina Nieporęt</a:t>
                      </a: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(158 uczniów)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127" marR="411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69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127" marR="411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52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127" marR="411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75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127" marR="411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629964"/>
                  </a:ext>
                </a:extLst>
              </a:tr>
              <a:tr h="4759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powiat legionowski 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127" marR="411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66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127" marR="411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53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127" marR="411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75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127" marR="411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2679294"/>
                  </a:ext>
                </a:extLst>
              </a:tr>
              <a:tr h="4759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województwo mazowieckie 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127" marR="411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64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127" marR="411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52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127" marR="411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71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127" marR="411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61509260"/>
                  </a:ext>
                </a:extLst>
              </a:tr>
              <a:tr h="4759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kraj  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127" marR="411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60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127" marR="411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47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127" marR="411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66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127" marR="411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02741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18741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365A46F-F693-4CDB-BCCE-75248E7732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0981" y="285135"/>
            <a:ext cx="10058400" cy="1022555"/>
          </a:xfrm>
        </p:spPr>
        <p:txBody>
          <a:bodyPr>
            <a:normAutofit/>
          </a:bodyPr>
          <a:lstStyle/>
          <a:p>
            <a:pPr algn="ctr"/>
            <a:r>
              <a:rPr lang="pl-PL" sz="2400" b="1" kern="1200" dirty="0">
                <a:solidFill>
                  <a:srgbClr val="262626"/>
                </a:solidFill>
                <a:effectLst/>
                <a:ea typeface="+mj-ea"/>
                <a:cs typeface="+mj-cs"/>
              </a:rPr>
              <a:t>Wyniki egzaminu ósmoklasisty w latach 2019/2020 oraz 2020/2021</a:t>
            </a:r>
            <a:endParaRPr lang="pl-PL" sz="2400" dirty="0"/>
          </a:p>
        </p:txBody>
      </p:sp>
      <p:graphicFrame>
        <p:nvGraphicFramePr>
          <p:cNvPr id="8" name="Symbol zastępczy zawartości 7">
            <a:extLst>
              <a:ext uri="{FF2B5EF4-FFF2-40B4-BE49-F238E27FC236}">
                <a16:creationId xmlns:a16="http://schemas.microsoft.com/office/drawing/2014/main" id="{FC975145-0C20-414C-9597-4C0C765A08A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0999631"/>
              </p:ext>
            </p:extLst>
          </p:nvPr>
        </p:nvGraphicFramePr>
        <p:xfrm>
          <a:off x="2104104" y="931321"/>
          <a:ext cx="8642555" cy="5641544"/>
        </p:xfrm>
        <a:graphic>
          <a:graphicData uri="http://schemas.openxmlformats.org/drawingml/2006/table">
            <a:tbl>
              <a:tblPr firstRow="1" firstCol="1" bandRow="1"/>
              <a:tblGrid>
                <a:gridCol w="3011599">
                  <a:extLst>
                    <a:ext uri="{9D8B030D-6E8A-4147-A177-3AD203B41FA5}">
                      <a16:colId xmlns:a16="http://schemas.microsoft.com/office/drawing/2014/main" val="1483455470"/>
                    </a:ext>
                  </a:extLst>
                </a:gridCol>
                <a:gridCol w="889391">
                  <a:extLst>
                    <a:ext uri="{9D8B030D-6E8A-4147-A177-3AD203B41FA5}">
                      <a16:colId xmlns:a16="http://schemas.microsoft.com/office/drawing/2014/main" val="242378773"/>
                    </a:ext>
                  </a:extLst>
                </a:gridCol>
                <a:gridCol w="995060">
                  <a:extLst>
                    <a:ext uri="{9D8B030D-6E8A-4147-A177-3AD203B41FA5}">
                      <a16:colId xmlns:a16="http://schemas.microsoft.com/office/drawing/2014/main" val="2648016167"/>
                    </a:ext>
                  </a:extLst>
                </a:gridCol>
                <a:gridCol w="914814">
                  <a:extLst>
                    <a:ext uri="{9D8B030D-6E8A-4147-A177-3AD203B41FA5}">
                      <a16:colId xmlns:a16="http://schemas.microsoft.com/office/drawing/2014/main" val="110402530"/>
                    </a:ext>
                  </a:extLst>
                </a:gridCol>
                <a:gridCol w="963561">
                  <a:extLst>
                    <a:ext uri="{9D8B030D-6E8A-4147-A177-3AD203B41FA5}">
                      <a16:colId xmlns:a16="http://schemas.microsoft.com/office/drawing/2014/main" val="3971625408"/>
                    </a:ext>
                  </a:extLst>
                </a:gridCol>
                <a:gridCol w="983226">
                  <a:extLst>
                    <a:ext uri="{9D8B030D-6E8A-4147-A177-3AD203B41FA5}">
                      <a16:colId xmlns:a16="http://schemas.microsoft.com/office/drawing/2014/main" val="259548907"/>
                    </a:ext>
                  </a:extLst>
                </a:gridCol>
                <a:gridCol w="884904">
                  <a:extLst>
                    <a:ext uri="{9D8B030D-6E8A-4147-A177-3AD203B41FA5}">
                      <a16:colId xmlns:a16="http://schemas.microsoft.com/office/drawing/2014/main" val="1703406348"/>
                    </a:ext>
                  </a:extLst>
                </a:gridCol>
              </a:tblGrid>
              <a:tr h="343612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Szkoła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47" marR="41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Średnie wyniki w % w r. szk. 2019/2020 i 2020/2021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47" marR="41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0400970"/>
                  </a:ext>
                </a:extLst>
              </a:tr>
              <a:tr h="173239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Język polski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47" marR="41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Matematyka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47" marR="41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Język angielski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47" marR="41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7393474"/>
                  </a:ext>
                </a:extLst>
              </a:tr>
              <a:tr h="173239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2020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47" marR="41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2021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47" marR="41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2020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47" marR="41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2021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47" marR="41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2020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47" marR="41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2021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47" marR="41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2047807"/>
                  </a:ext>
                </a:extLst>
              </a:tr>
              <a:tr h="3430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SP w Izabelinie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47" marR="41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67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47" marR="41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71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47" marR="41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56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47" marR="41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53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47" marR="41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75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47" marR="41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80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47" marR="41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6838043"/>
                  </a:ext>
                </a:extLst>
              </a:tr>
              <a:tr h="3792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SP w Józefowie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47" marR="41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71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47" marR="41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70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47" marR="41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57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47" marR="41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54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47" marR="41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70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47" marR="41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79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47" marR="41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2830563"/>
                  </a:ext>
                </a:extLst>
              </a:tr>
              <a:tr h="4153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SP w Nieporęcie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47" marR="41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71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47" marR="41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65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47" marR="41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65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47" marR="41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54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47" marR="41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58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47" marR="41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72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47" marR="41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4275407"/>
                  </a:ext>
                </a:extLst>
              </a:tr>
              <a:tr h="4897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SP w Białobrzegach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47" marR="41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52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47" marR="41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63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47" marR="41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47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47" marR="41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48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47" marR="41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49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47" marR="41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63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47" marR="41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8902109"/>
                  </a:ext>
                </a:extLst>
              </a:tr>
              <a:tr h="4897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SP w Wólce Radzymińskiej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47" marR="41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43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47" marR="41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68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47" marR="41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44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47" marR="41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58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47" marR="41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51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47" marR="41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80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47" marR="41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3661984"/>
                  </a:ext>
                </a:extLst>
              </a:tr>
              <a:tr h="4897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SP w Stanisławowie Pierwszym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47" marR="41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60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47" marR="41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77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47" marR="41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49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47" marR="41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44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47" marR="41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67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47" marR="41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71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47" marR="41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63165025"/>
                  </a:ext>
                </a:extLst>
              </a:tr>
              <a:tr h="3436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gmina Nieporęt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47" marR="419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65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47" marR="41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       69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47" marR="41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55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47" marR="41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52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47" marR="41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65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47" marR="41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75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47" marR="41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2265113"/>
                  </a:ext>
                </a:extLst>
              </a:tr>
              <a:tr h="4897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powiat legionowski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47" marR="41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65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47" marR="41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66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47" marR="41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55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47" marR="41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                       53             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47" marR="419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65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47" marR="41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75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47" marR="41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2917247"/>
                  </a:ext>
                </a:extLst>
              </a:tr>
              <a:tr h="4897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województwo mazowieckie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47" marR="41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62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47" marR="41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64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47" marR="41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51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47" marR="41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                        52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47" marR="419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59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47" marR="41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                   71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47" marR="419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0814562"/>
                  </a:ext>
                </a:extLst>
              </a:tr>
              <a:tr h="4897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kraj 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47" marR="41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59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47" marR="41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60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47" marR="41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46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47" marR="41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                       47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47" marR="419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                    54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47" marR="419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                                        66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47" marR="419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68887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57221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>
                <a:tint val="90000"/>
                <a:satMod val="92000"/>
                <a:lumMod val="120000"/>
              </a:schemeClr>
            </a:gs>
            <a:gs pos="50000">
              <a:srgbClr val="EFF4E2"/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ED37654-56B7-48FD-8BE8-1A54D260EF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2400" b="1" kern="1200" dirty="0">
                <a:solidFill>
                  <a:srgbClr val="000000"/>
                </a:solidFill>
                <a:effectLst/>
                <a:ea typeface="+mj-ea"/>
                <a:cs typeface="+mj-cs"/>
              </a:rPr>
              <a:t>Stan organizacyjny szkół i przedszkoli w roku szkolnym 2020/2021</a:t>
            </a:r>
            <a:endParaRPr lang="pl-PL" sz="2400" b="1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FC8DDA7-FA3D-4709-A1D6-9A75E96C09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1513" y="1905000"/>
            <a:ext cx="10662406" cy="4006222"/>
          </a:xfrm>
        </p:spPr>
        <p:txBody>
          <a:bodyPr>
            <a:normAutofit/>
          </a:bodyPr>
          <a:lstStyle/>
          <a:p>
            <a:pPr marL="0" indent="0" algn="l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pl-PL" sz="1800" b="1" kern="1200" dirty="0">
                <a:solidFill>
                  <a:srgbClr val="000000"/>
                </a:solidFill>
                <a:effectLst/>
                <a:latin typeface="+mj-lt"/>
                <a:ea typeface="+mn-ea"/>
                <a:cs typeface="+mn-cs"/>
              </a:rPr>
              <a:t>1. Przedszkole Gminne w Nieporęcie</a:t>
            </a:r>
            <a:endParaRPr lang="pl-PL" dirty="0">
              <a:effectLst/>
              <a:latin typeface="+mj-lt"/>
            </a:endParaRPr>
          </a:p>
          <a:p>
            <a:pPr marL="0" indent="0" algn="l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pl-PL" sz="1800" b="1" kern="1200" dirty="0">
                <a:solidFill>
                  <a:srgbClr val="000000"/>
                </a:solidFill>
                <a:effectLst/>
                <a:latin typeface="+mj-lt"/>
                <a:ea typeface="+mn-ea"/>
                <a:cs typeface="+mn-cs"/>
              </a:rPr>
              <a:t>2. Przedszkole Gminne w Białobrzegach</a:t>
            </a:r>
            <a:endParaRPr lang="pl-PL" dirty="0">
              <a:effectLst/>
              <a:latin typeface="+mj-lt"/>
            </a:endParaRPr>
          </a:p>
          <a:p>
            <a:pPr marL="0" indent="0" algn="l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pl-PL" sz="1800" b="1" kern="1200" dirty="0">
                <a:solidFill>
                  <a:srgbClr val="000000"/>
                </a:solidFill>
                <a:effectLst/>
                <a:latin typeface="+mj-lt"/>
                <a:ea typeface="+mn-ea"/>
                <a:cs typeface="+mn-cs"/>
              </a:rPr>
              <a:t>3. Przedszkole Gminne im. Akademii Małych Odkrywców w Zegrzu Południowym</a:t>
            </a:r>
            <a:endParaRPr lang="pl-PL" dirty="0">
              <a:effectLst/>
              <a:latin typeface="+mj-lt"/>
            </a:endParaRPr>
          </a:p>
          <a:p>
            <a:pPr marL="0" indent="0" algn="l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pl-PL" sz="1800" b="1" kern="1200" dirty="0">
                <a:solidFill>
                  <a:srgbClr val="000000"/>
                </a:solidFill>
                <a:effectLst/>
                <a:latin typeface="+mj-lt"/>
                <a:ea typeface="+mn-ea"/>
                <a:cs typeface="+mn-cs"/>
              </a:rPr>
              <a:t>4. Szkoła Podstawowa im. Bronisława </a:t>
            </a:r>
            <a:r>
              <a:rPr lang="pl-PL" sz="1800" b="1" kern="1200" dirty="0" err="1">
                <a:solidFill>
                  <a:srgbClr val="000000"/>
                </a:solidFill>
                <a:effectLst/>
                <a:latin typeface="+mj-lt"/>
                <a:ea typeface="+mn-ea"/>
                <a:cs typeface="+mn-cs"/>
              </a:rPr>
              <a:t>Tokaja</a:t>
            </a:r>
            <a:r>
              <a:rPr lang="pl-PL" sz="1800" b="1" kern="1200" dirty="0">
                <a:solidFill>
                  <a:srgbClr val="000000"/>
                </a:solidFill>
                <a:effectLst/>
                <a:latin typeface="+mj-lt"/>
                <a:ea typeface="+mn-ea"/>
                <a:cs typeface="+mn-cs"/>
              </a:rPr>
              <a:t> w Nieporęcie</a:t>
            </a:r>
            <a:endParaRPr lang="pl-PL" dirty="0">
              <a:effectLst/>
              <a:latin typeface="+mj-lt"/>
            </a:endParaRPr>
          </a:p>
          <a:p>
            <a:pPr marL="0" indent="0" algn="l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pl-PL" sz="1800" b="1" kern="1200" dirty="0">
                <a:solidFill>
                  <a:srgbClr val="000000"/>
                </a:solidFill>
                <a:effectLst/>
                <a:latin typeface="+mj-lt"/>
                <a:ea typeface="+mn-ea"/>
                <a:cs typeface="+mn-cs"/>
              </a:rPr>
              <a:t>5. Szkoła Podstawowa im. Wandy Chotomskiej w Józefowie</a:t>
            </a:r>
            <a:endParaRPr lang="pl-PL" dirty="0">
              <a:effectLst/>
              <a:latin typeface="+mj-lt"/>
            </a:endParaRPr>
          </a:p>
          <a:p>
            <a:pPr marL="0" indent="0" algn="l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pl-PL" sz="1800" b="1" kern="1200" dirty="0">
                <a:solidFill>
                  <a:srgbClr val="000000"/>
                </a:solidFill>
                <a:effectLst/>
                <a:latin typeface="+mj-lt"/>
                <a:ea typeface="+mn-ea"/>
                <a:cs typeface="+mn-cs"/>
              </a:rPr>
              <a:t>6. Szkoła Podstawowa im. Bohaterów Bitwy Warszawskiej 1920 roku w Stanisławowie Pierwszym</a:t>
            </a:r>
            <a:endParaRPr lang="pl-PL" dirty="0">
              <a:effectLst/>
              <a:latin typeface="+mj-lt"/>
            </a:endParaRPr>
          </a:p>
          <a:p>
            <a:pPr marL="0" indent="0" algn="l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pl-PL" sz="1800" b="1" kern="1200" dirty="0">
                <a:solidFill>
                  <a:srgbClr val="000000"/>
                </a:solidFill>
                <a:effectLst/>
                <a:latin typeface="+mj-lt"/>
                <a:ea typeface="+mn-ea"/>
                <a:cs typeface="+mn-cs"/>
              </a:rPr>
              <a:t>7. Szkoła Podstawowa im. I Batalionu Saperów Kościuszkowskich w Izabelinie</a:t>
            </a:r>
            <a:endParaRPr lang="pl-PL" dirty="0">
              <a:effectLst/>
              <a:latin typeface="+mj-lt"/>
            </a:endParaRPr>
          </a:p>
          <a:p>
            <a:pPr marL="0" indent="0" algn="l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pl-PL" sz="1800" b="1" kern="1200" dirty="0">
                <a:solidFill>
                  <a:srgbClr val="000000"/>
                </a:solidFill>
                <a:effectLst/>
                <a:latin typeface="+mj-lt"/>
                <a:ea typeface="+mn-ea"/>
                <a:cs typeface="+mn-cs"/>
              </a:rPr>
              <a:t>8. Szkoła Podstawowa im. Wojska Polskiego w Białobrzegach</a:t>
            </a:r>
            <a:endParaRPr lang="pl-PL" dirty="0">
              <a:effectLst/>
              <a:latin typeface="+mj-lt"/>
            </a:endParaRPr>
          </a:p>
          <a:p>
            <a:pPr marL="0" indent="0" algn="l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pl-PL" sz="1800" b="1" kern="1200" dirty="0">
                <a:solidFill>
                  <a:srgbClr val="000000"/>
                </a:solidFill>
                <a:effectLst/>
                <a:latin typeface="+mj-lt"/>
                <a:ea typeface="+mn-ea"/>
                <a:cs typeface="+mn-cs"/>
              </a:rPr>
              <a:t>9. Zespół </a:t>
            </a:r>
            <a:r>
              <a:rPr lang="pl-PL" sz="1800" b="1" kern="1200" dirty="0" err="1">
                <a:solidFill>
                  <a:srgbClr val="000000"/>
                </a:solidFill>
                <a:effectLst/>
                <a:latin typeface="+mj-lt"/>
                <a:ea typeface="+mn-ea"/>
                <a:cs typeface="+mn-cs"/>
              </a:rPr>
              <a:t>Szkolno</a:t>
            </a:r>
            <a:r>
              <a:rPr lang="pl-PL" sz="1800" b="1" kern="1200" dirty="0">
                <a:solidFill>
                  <a:srgbClr val="000000"/>
                </a:solidFill>
                <a:effectLst/>
                <a:latin typeface="+mj-lt"/>
                <a:ea typeface="+mn-ea"/>
                <a:cs typeface="+mn-cs"/>
              </a:rPr>
              <a:t> – Przedszkolny w Wólce Radzymińskiej</a:t>
            </a:r>
            <a:endParaRPr lang="pl-PL" dirty="0">
              <a:effectLst/>
              <a:latin typeface="+mj-lt"/>
            </a:endParaRPr>
          </a:p>
          <a:p>
            <a:pPr lvl="4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683027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2A9B2D5-2401-4D26-A000-A6AC17B8E8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995" y="624110"/>
            <a:ext cx="10127224" cy="929387"/>
          </a:xfrm>
        </p:spPr>
        <p:txBody>
          <a:bodyPr>
            <a:normAutofit/>
          </a:bodyPr>
          <a:lstStyle/>
          <a:p>
            <a:pPr algn="ctr"/>
            <a:r>
              <a:rPr lang="pl-PL" sz="2400" b="1" kern="1200" dirty="0">
                <a:solidFill>
                  <a:srgbClr val="262626"/>
                </a:solidFill>
                <a:effectLst/>
                <a:latin typeface="+mn-lt"/>
                <a:ea typeface="+mj-ea"/>
                <a:cs typeface="+mj-cs"/>
              </a:rPr>
              <a:t>Wyniki egzaminu ósmoklasisty w roku szkolnym 2020/2021- skala </a:t>
            </a:r>
            <a:r>
              <a:rPr lang="pl-PL" sz="2400" b="1" kern="1200" dirty="0" err="1">
                <a:solidFill>
                  <a:srgbClr val="262626"/>
                </a:solidFill>
                <a:effectLst/>
                <a:latin typeface="+mn-lt"/>
                <a:ea typeface="+mj-ea"/>
                <a:cs typeface="+mj-cs"/>
              </a:rPr>
              <a:t>staninowa</a:t>
            </a:r>
            <a:endParaRPr lang="pl-PL" sz="2400" dirty="0">
              <a:latin typeface="+mn-lt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A63DE7A-F7E6-4CDA-BE51-D856996543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8166" y="1641987"/>
            <a:ext cx="9966581" cy="4788310"/>
          </a:xfrm>
        </p:spPr>
        <p:txBody>
          <a:bodyPr/>
          <a:lstStyle/>
          <a:p>
            <a:pPr marL="347472" indent="-347472" algn="just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Wingdings 3" panose="05040102010807070707" pitchFamily="18" charset="2"/>
              <a:buChar char="´"/>
            </a:pPr>
            <a:r>
              <a:rPr lang="pl-PL" sz="1400" b="1" kern="1200" dirty="0">
                <a:solidFill>
                  <a:srgbClr val="404040"/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Skala </a:t>
            </a:r>
            <a:r>
              <a:rPr lang="pl-PL" sz="1400" b="1" kern="1200" dirty="0" err="1">
                <a:solidFill>
                  <a:srgbClr val="404040"/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staninowa</a:t>
            </a:r>
            <a:r>
              <a:rPr lang="pl-PL" sz="1400" b="1" kern="1200" dirty="0">
                <a:solidFill>
                  <a:srgbClr val="404040"/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 wprowadzająca 9 przedziałów wyników stosowana w pomiarze dydaktycznym odpowiada na pytanie, jaką pozycję zajmuje wynik osiągnięty przez ucznia, szkołę, gminę itd. na tle wyników osiągniętych przez całą badaną populację. Osiągnięcie wysokiego staninu z egzaminu ósmoklasisty                  z języka polskiego oraz z języka angielskiego, jak również staninu wyżej średniej z matematyki świadczy o tym, że uczniowie szkół podstawowych z gminy Nieporęt na tle wszystkich uczniów przystępujących do egzaminu wypadli bardzo dobrze – uzyskane przez nich wyniki są wysokie oraz wyżej średniej.</a:t>
            </a:r>
            <a:endParaRPr lang="pl-PL" sz="1400" dirty="0">
              <a:effectLst/>
            </a:endParaRPr>
          </a:p>
          <a:p>
            <a:pPr marL="0" indent="0" algn="ctr" rtl="0" eaLnBrk="1" latinLnBrk="0" hangingPunct="1">
              <a:spcBef>
                <a:spcPts val="1000"/>
              </a:spcBef>
              <a:spcAft>
                <a:spcPts val="0"/>
              </a:spcAft>
              <a:buNone/>
            </a:pPr>
            <a:endParaRPr lang="pl-PL" sz="1400" b="1" kern="1200" dirty="0">
              <a:solidFill>
                <a:srgbClr val="404040"/>
              </a:solidFill>
              <a:effectLst/>
              <a:latin typeface="Century Gothic" panose="020B0502020202020204" pitchFamily="34" charset="0"/>
              <a:ea typeface="+mn-ea"/>
              <a:cs typeface="+mn-cs"/>
            </a:endParaRPr>
          </a:p>
          <a:p>
            <a:pPr marL="347472" indent="-347472" algn="ctr" rtl="0" eaLnBrk="1" latinLnBrk="0" hangingPunct="1">
              <a:spcBef>
                <a:spcPts val="1000"/>
              </a:spcBef>
              <a:spcAft>
                <a:spcPts val="0"/>
              </a:spcAft>
            </a:pPr>
            <a:r>
              <a:rPr lang="pl-PL" sz="1400" b="1" kern="1200" dirty="0">
                <a:solidFill>
                  <a:srgbClr val="404040"/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Język polski</a:t>
            </a:r>
          </a:p>
          <a:p>
            <a:pPr marL="0" indent="0" algn="just" rtl="0" eaLnBrk="1" latinLnBrk="0" hangingPunct="1">
              <a:spcBef>
                <a:spcPts val="1000"/>
              </a:spcBef>
              <a:spcAft>
                <a:spcPts val="0"/>
              </a:spcAft>
              <a:buNone/>
            </a:pPr>
            <a:r>
              <a:rPr lang="pl-PL" sz="1400" dirty="0">
                <a:effectLst/>
              </a:rPr>
              <a:t>       </a:t>
            </a:r>
            <a:r>
              <a:rPr lang="pl-PL" sz="1800" b="1" kern="1200" dirty="0">
                <a:solidFill>
                  <a:srgbClr val="404040"/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    </a:t>
            </a:r>
            <a:endParaRPr lang="pl-PL" dirty="0">
              <a:effectLst/>
            </a:endParaRPr>
          </a:p>
          <a:p>
            <a:endParaRPr lang="pl-PL" dirty="0"/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59727BBD-2C0C-45C5-909E-5AED3C6F9D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4002748"/>
              </p:ext>
            </p:extLst>
          </p:nvPr>
        </p:nvGraphicFramePr>
        <p:xfrm>
          <a:off x="1874707" y="3696928"/>
          <a:ext cx="8999768" cy="2308016"/>
        </p:xfrm>
        <a:graphic>
          <a:graphicData uri="http://schemas.openxmlformats.org/drawingml/2006/table">
            <a:tbl>
              <a:tblPr firstRow="1" firstCol="1" bandRow="1"/>
              <a:tblGrid>
                <a:gridCol w="1389670">
                  <a:extLst>
                    <a:ext uri="{9D8B030D-6E8A-4147-A177-3AD203B41FA5}">
                      <a16:colId xmlns:a16="http://schemas.microsoft.com/office/drawing/2014/main" val="327109108"/>
                    </a:ext>
                  </a:extLst>
                </a:gridCol>
                <a:gridCol w="828604">
                  <a:extLst>
                    <a:ext uri="{9D8B030D-6E8A-4147-A177-3AD203B41FA5}">
                      <a16:colId xmlns:a16="http://schemas.microsoft.com/office/drawing/2014/main" val="1756090171"/>
                    </a:ext>
                  </a:extLst>
                </a:gridCol>
                <a:gridCol w="797405">
                  <a:extLst>
                    <a:ext uri="{9D8B030D-6E8A-4147-A177-3AD203B41FA5}">
                      <a16:colId xmlns:a16="http://schemas.microsoft.com/office/drawing/2014/main" val="3239760196"/>
                    </a:ext>
                  </a:extLst>
                </a:gridCol>
                <a:gridCol w="831988">
                  <a:extLst>
                    <a:ext uri="{9D8B030D-6E8A-4147-A177-3AD203B41FA5}">
                      <a16:colId xmlns:a16="http://schemas.microsoft.com/office/drawing/2014/main" val="830057606"/>
                    </a:ext>
                  </a:extLst>
                </a:gridCol>
                <a:gridCol w="776749">
                  <a:extLst>
                    <a:ext uri="{9D8B030D-6E8A-4147-A177-3AD203B41FA5}">
                      <a16:colId xmlns:a16="http://schemas.microsoft.com/office/drawing/2014/main" val="3000685916"/>
                    </a:ext>
                  </a:extLst>
                </a:gridCol>
                <a:gridCol w="806245">
                  <a:extLst>
                    <a:ext uri="{9D8B030D-6E8A-4147-A177-3AD203B41FA5}">
                      <a16:colId xmlns:a16="http://schemas.microsoft.com/office/drawing/2014/main" val="3016194331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471373872"/>
                    </a:ext>
                  </a:extLst>
                </a:gridCol>
                <a:gridCol w="776748">
                  <a:extLst>
                    <a:ext uri="{9D8B030D-6E8A-4147-A177-3AD203B41FA5}">
                      <a16:colId xmlns:a16="http://schemas.microsoft.com/office/drawing/2014/main" val="2613106785"/>
                    </a:ext>
                  </a:extLst>
                </a:gridCol>
                <a:gridCol w="865239">
                  <a:extLst>
                    <a:ext uri="{9D8B030D-6E8A-4147-A177-3AD203B41FA5}">
                      <a16:colId xmlns:a16="http://schemas.microsoft.com/office/drawing/2014/main" val="1258732394"/>
                    </a:ext>
                  </a:extLst>
                </a:gridCol>
                <a:gridCol w="1012720">
                  <a:extLst>
                    <a:ext uri="{9D8B030D-6E8A-4147-A177-3AD203B41FA5}">
                      <a16:colId xmlns:a16="http://schemas.microsoft.com/office/drawing/2014/main" val="2596661531"/>
                    </a:ext>
                  </a:extLst>
                </a:gridCol>
              </a:tblGrid>
              <a:tr h="10992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Nu</a:t>
                      </a: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mer 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 nazwa wyniku 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 skali </a:t>
                      </a:r>
                      <a:r>
                        <a:rPr lang="pl-PL" sz="1100" b="1" dirty="0" err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staninowej</a:t>
                      </a:r>
                      <a:endParaRPr lang="pl-PL" sz="1100" b="1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najniższy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 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bardzo niski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 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niski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 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niżej średni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średni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wyżej średni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wysoki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bardzo wysoki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 najwyższy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3576336"/>
                  </a:ext>
                </a:extLst>
              </a:tr>
              <a:tr h="35642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Przedział procentowy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7 - 41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42 - 48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49 - 52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53 - 57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58 - 61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62 - 65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66 - 69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70 - 74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75 - 90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2024474"/>
                  </a:ext>
                </a:extLst>
              </a:tr>
              <a:tr h="2279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Gmina Nieporęt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69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72490154"/>
                  </a:ext>
                </a:extLst>
              </a:tr>
              <a:tr h="1695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Powiat 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66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9442824"/>
                  </a:ext>
                </a:extLst>
              </a:tr>
              <a:tr h="2279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Województwo 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64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11208051"/>
                  </a:ext>
                </a:extLst>
              </a:tr>
              <a:tr h="1695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Kraj 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60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146827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74653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89AD919-4AB1-457D-9149-A1D58C60F4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1652" y="580104"/>
            <a:ext cx="9863853" cy="1032386"/>
          </a:xfrm>
        </p:spPr>
        <p:txBody>
          <a:bodyPr>
            <a:normAutofit/>
          </a:bodyPr>
          <a:lstStyle/>
          <a:p>
            <a:pPr algn="ctr"/>
            <a:r>
              <a:rPr lang="pl-PL" sz="2400" b="1" kern="1200" dirty="0">
                <a:solidFill>
                  <a:srgbClr val="262626"/>
                </a:solidFill>
                <a:effectLst/>
                <a:ea typeface="+mj-ea"/>
                <a:cs typeface="+mj-cs"/>
              </a:rPr>
              <a:t>Wyniki egzaminu ósmoklasisty w roku szkolnym 2020/2021- skala </a:t>
            </a:r>
            <a:r>
              <a:rPr lang="pl-PL" sz="2400" b="1" kern="1200" dirty="0" err="1">
                <a:solidFill>
                  <a:srgbClr val="262626"/>
                </a:solidFill>
                <a:effectLst/>
                <a:ea typeface="+mj-ea"/>
                <a:cs typeface="+mj-cs"/>
              </a:rPr>
              <a:t>staninowa</a:t>
            </a:r>
            <a:endParaRPr lang="pl-PL" sz="24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E590659-BB08-4AC6-A78D-DB3E4942C8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89677" y="1612489"/>
            <a:ext cx="10399200" cy="4975123"/>
          </a:xfrm>
        </p:spPr>
        <p:txBody>
          <a:bodyPr/>
          <a:lstStyle/>
          <a:p>
            <a:pPr algn="ctr"/>
            <a:endParaRPr lang="pl-PL" b="1" dirty="0"/>
          </a:p>
          <a:p>
            <a:pPr algn="ctr"/>
            <a:r>
              <a:rPr lang="pl-PL" sz="1400" b="1" dirty="0"/>
              <a:t>Matematyka</a:t>
            </a:r>
          </a:p>
          <a:p>
            <a:pPr marL="0" indent="0">
              <a:buNone/>
            </a:pPr>
            <a:endParaRPr lang="pl-PL" b="1" dirty="0"/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A3CFC92E-B171-478C-BF67-F72A1DC6FA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3070644"/>
              </p:ext>
            </p:extLst>
          </p:nvPr>
        </p:nvGraphicFramePr>
        <p:xfrm>
          <a:off x="1493427" y="2497394"/>
          <a:ext cx="10025574" cy="2393346"/>
        </p:xfrm>
        <a:graphic>
          <a:graphicData uri="http://schemas.openxmlformats.org/drawingml/2006/table">
            <a:tbl>
              <a:tblPr firstRow="1" firstCol="1" bandRow="1"/>
              <a:tblGrid>
                <a:gridCol w="1952655">
                  <a:extLst>
                    <a:ext uri="{9D8B030D-6E8A-4147-A177-3AD203B41FA5}">
                      <a16:colId xmlns:a16="http://schemas.microsoft.com/office/drawing/2014/main" val="3630454174"/>
                    </a:ext>
                  </a:extLst>
                </a:gridCol>
                <a:gridCol w="896991">
                  <a:extLst>
                    <a:ext uri="{9D8B030D-6E8A-4147-A177-3AD203B41FA5}">
                      <a16:colId xmlns:a16="http://schemas.microsoft.com/office/drawing/2014/main" val="922870600"/>
                    </a:ext>
                  </a:extLst>
                </a:gridCol>
                <a:gridCol w="896991">
                  <a:extLst>
                    <a:ext uri="{9D8B030D-6E8A-4147-A177-3AD203B41FA5}">
                      <a16:colId xmlns:a16="http://schemas.microsoft.com/office/drawing/2014/main" val="2497177284"/>
                    </a:ext>
                  </a:extLst>
                </a:gridCol>
                <a:gridCol w="896991">
                  <a:extLst>
                    <a:ext uri="{9D8B030D-6E8A-4147-A177-3AD203B41FA5}">
                      <a16:colId xmlns:a16="http://schemas.microsoft.com/office/drawing/2014/main" val="3562781987"/>
                    </a:ext>
                  </a:extLst>
                </a:gridCol>
                <a:gridCol w="896991">
                  <a:extLst>
                    <a:ext uri="{9D8B030D-6E8A-4147-A177-3AD203B41FA5}">
                      <a16:colId xmlns:a16="http://schemas.microsoft.com/office/drawing/2014/main" val="2499481468"/>
                    </a:ext>
                  </a:extLst>
                </a:gridCol>
                <a:gridCol w="896991">
                  <a:extLst>
                    <a:ext uri="{9D8B030D-6E8A-4147-A177-3AD203B41FA5}">
                      <a16:colId xmlns:a16="http://schemas.microsoft.com/office/drawing/2014/main" val="7215716"/>
                    </a:ext>
                  </a:extLst>
                </a:gridCol>
                <a:gridCol w="896991">
                  <a:extLst>
                    <a:ext uri="{9D8B030D-6E8A-4147-A177-3AD203B41FA5}">
                      <a16:colId xmlns:a16="http://schemas.microsoft.com/office/drawing/2014/main" val="2428605306"/>
                    </a:ext>
                  </a:extLst>
                </a:gridCol>
                <a:gridCol w="896991">
                  <a:extLst>
                    <a:ext uri="{9D8B030D-6E8A-4147-A177-3AD203B41FA5}">
                      <a16:colId xmlns:a16="http://schemas.microsoft.com/office/drawing/2014/main" val="1881178952"/>
                    </a:ext>
                  </a:extLst>
                </a:gridCol>
                <a:gridCol w="896991">
                  <a:extLst>
                    <a:ext uri="{9D8B030D-6E8A-4147-A177-3AD203B41FA5}">
                      <a16:colId xmlns:a16="http://schemas.microsoft.com/office/drawing/2014/main" val="1058894028"/>
                    </a:ext>
                  </a:extLst>
                </a:gridCol>
                <a:gridCol w="896991">
                  <a:extLst>
                    <a:ext uri="{9D8B030D-6E8A-4147-A177-3AD203B41FA5}">
                      <a16:colId xmlns:a16="http://schemas.microsoft.com/office/drawing/2014/main" val="4051641289"/>
                    </a:ext>
                  </a:extLst>
                </a:gridCol>
              </a:tblGrid>
              <a:tr h="11347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Numer 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 nazwa wyniku 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 skali </a:t>
                      </a:r>
                      <a:r>
                        <a:rPr lang="pl-PL" sz="1100" b="1" dirty="0" err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staninowej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najniższy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 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bardzo niski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 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niski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 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niżej średni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średni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wyżej średni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wysoki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bardzo wysoki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 najwyższy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18369"/>
                  </a:ext>
                </a:extLst>
              </a:tr>
              <a:tr h="2517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Przedział procentowy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9 - 25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26 - 31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32 - 36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37 - 41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42 - 47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48 - 53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54 - 60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61 - 69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70 - 94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7900492"/>
                  </a:ext>
                </a:extLst>
              </a:tr>
              <a:tr h="2517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Gmina Nieporęt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highlight>
                            <a:srgbClr val="C0C0C0"/>
                          </a:highlight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52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5836029"/>
                  </a:ext>
                </a:extLst>
              </a:tr>
              <a:tr h="2517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Powiat 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highlight>
                            <a:srgbClr val="C0C0C0"/>
                          </a:highlight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53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72447678"/>
                  </a:ext>
                </a:extLst>
              </a:tr>
              <a:tr h="2517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Województwo 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highlight>
                            <a:srgbClr val="C0C0C0"/>
                          </a:highlight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52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7954101"/>
                  </a:ext>
                </a:extLst>
              </a:tr>
              <a:tr h="2517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Kraj 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47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060653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97054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D25122F-9344-4568-9022-678616977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2659" y="624110"/>
            <a:ext cx="9901954" cy="929387"/>
          </a:xfrm>
        </p:spPr>
        <p:txBody>
          <a:bodyPr>
            <a:normAutofit/>
          </a:bodyPr>
          <a:lstStyle/>
          <a:p>
            <a:pPr algn="ctr"/>
            <a:r>
              <a:rPr lang="pl-PL" sz="2400" b="1" kern="1200" dirty="0">
                <a:solidFill>
                  <a:srgbClr val="262626"/>
                </a:solidFill>
                <a:effectLst/>
                <a:ea typeface="+mj-ea"/>
                <a:cs typeface="+mj-cs"/>
              </a:rPr>
              <a:t>Wyniki egzaminu ósmoklasisty w roku szkolnym 2020/2021- skala </a:t>
            </a:r>
            <a:r>
              <a:rPr lang="pl-PL" sz="2400" b="1" kern="1200" dirty="0" err="1">
                <a:solidFill>
                  <a:srgbClr val="262626"/>
                </a:solidFill>
                <a:effectLst/>
                <a:ea typeface="+mj-ea"/>
                <a:cs typeface="+mj-cs"/>
              </a:rPr>
              <a:t>staninowa</a:t>
            </a:r>
            <a:endParaRPr lang="pl-PL" sz="2400" b="1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45A9500-D73E-4C2C-93C1-DF54FCACB0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2658" y="2202426"/>
            <a:ext cx="9822426" cy="4345857"/>
          </a:xfrm>
        </p:spPr>
        <p:txBody>
          <a:bodyPr>
            <a:normAutofit/>
          </a:bodyPr>
          <a:lstStyle/>
          <a:p>
            <a:pPr algn="ctr"/>
            <a:r>
              <a:rPr lang="pl-PL" sz="1400" b="1" dirty="0">
                <a:latin typeface="+mj-lt"/>
              </a:rPr>
              <a:t>Język angielski</a:t>
            </a:r>
          </a:p>
          <a:p>
            <a:pPr marL="0" indent="0">
              <a:buNone/>
            </a:pPr>
            <a:endParaRPr lang="pl-PL" sz="1400" b="1" dirty="0">
              <a:latin typeface="+mj-lt"/>
            </a:endParaRPr>
          </a:p>
          <a:p>
            <a:pPr marL="0" indent="0">
              <a:buNone/>
            </a:pPr>
            <a:endParaRPr lang="pl-PL" sz="1400" b="1" dirty="0">
              <a:latin typeface="+mj-lt"/>
            </a:endParaRP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C3BB4885-99B6-408D-BBA7-773147BCFE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7749113"/>
              </p:ext>
            </p:extLst>
          </p:nvPr>
        </p:nvGraphicFramePr>
        <p:xfrm>
          <a:off x="1828801" y="2880852"/>
          <a:ext cx="9675813" cy="2271251"/>
        </p:xfrm>
        <a:graphic>
          <a:graphicData uri="http://schemas.openxmlformats.org/drawingml/2006/table">
            <a:tbl>
              <a:tblPr firstRow="1" firstCol="1" bandRow="1"/>
              <a:tblGrid>
                <a:gridCol w="1884531">
                  <a:extLst>
                    <a:ext uri="{9D8B030D-6E8A-4147-A177-3AD203B41FA5}">
                      <a16:colId xmlns:a16="http://schemas.microsoft.com/office/drawing/2014/main" val="410608546"/>
                    </a:ext>
                  </a:extLst>
                </a:gridCol>
                <a:gridCol w="865698">
                  <a:extLst>
                    <a:ext uri="{9D8B030D-6E8A-4147-A177-3AD203B41FA5}">
                      <a16:colId xmlns:a16="http://schemas.microsoft.com/office/drawing/2014/main" val="1724685964"/>
                    </a:ext>
                  </a:extLst>
                </a:gridCol>
                <a:gridCol w="865698">
                  <a:extLst>
                    <a:ext uri="{9D8B030D-6E8A-4147-A177-3AD203B41FA5}">
                      <a16:colId xmlns:a16="http://schemas.microsoft.com/office/drawing/2014/main" val="2731183611"/>
                    </a:ext>
                  </a:extLst>
                </a:gridCol>
                <a:gridCol w="865698">
                  <a:extLst>
                    <a:ext uri="{9D8B030D-6E8A-4147-A177-3AD203B41FA5}">
                      <a16:colId xmlns:a16="http://schemas.microsoft.com/office/drawing/2014/main" val="1380214231"/>
                    </a:ext>
                  </a:extLst>
                </a:gridCol>
                <a:gridCol w="865698">
                  <a:extLst>
                    <a:ext uri="{9D8B030D-6E8A-4147-A177-3AD203B41FA5}">
                      <a16:colId xmlns:a16="http://schemas.microsoft.com/office/drawing/2014/main" val="3677949933"/>
                    </a:ext>
                  </a:extLst>
                </a:gridCol>
                <a:gridCol w="865698">
                  <a:extLst>
                    <a:ext uri="{9D8B030D-6E8A-4147-A177-3AD203B41FA5}">
                      <a16:colId xmlns:a16="http://schemas.microsoft.com/office/drawing/2014/main" val="4097359512"/>
                    </a:ext>
                  </a:extLst>
                </a:gridCol>
                <a:gridCol w="865698">
                  <a:extLst>
                    <a:ext uri="{9D8B030D-6E8A-4147-A177-3AD203B41FA5}">
                      <a16:colId xmlns:a16="http://schemas.microsoft.com/office/drawing/2014/main" val="3555298073"/>
                    </a:ext>
                  </a:extLst>
                </a:gridCol>
                <a:gridCol w="865698">
                  <a:extLst>
                    <a:ext uri="{9D8B030D-6E8A-4147-A177-3AD203B41FA5}">
                      <a16:colId xmlns:a16="http://schemas.microsoft.com/office/drawing/2014/main" val="1136830617"/>
                    </a:ext>
                  </a:extLst>
                </a:gridCol>
                <a:gridCol w="865698">
                  <a:extLst>
                    <a:ext uri="{9D8B030D-6E8A-4147-A177-3AD203B41FA5}">
                      <a16:colId xmlns:a16="http://schemas.microsoft.com/office/drawing/2014/main" val="1831918501"/>
                    </a:ext>
                  </a:extLst>
                </a:gridCol>
                <a:gridCol w="865698">
                  <a:extLst>
                    <a:ext uri="{9D8B030D-6E8A-4147-A177-3AD203B41FA5}">
                      <a16:colId xmlns:a16="http://schemas.microsoft.com/office/drawing/2014/main" val="2481717797"/>
                    </a:ext>
                  </a:extLst>
                </a:gridCol>
              </a:tblGrid>
              <a:tr h="10961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Numer 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 nazwa wyniku 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 skali </a:t>
                      </a:r>
                      <a:r>
                        <a:rPr lang="pl-PL" sz="1100" b="1" dirty="0" err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staninowej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najniższy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 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bardzo niski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 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niski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 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niżej średni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średni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wyżej średni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wysoki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bardzo wysoki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 najwyższy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1893485"/>
                  </a:ext>
                </a:extLst>
              </a:tr>
              <a:tr h="2350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Przedział procentowy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15 - 35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36 - 44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45 - 51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52 - 458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59 - 65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66 - 72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73 - 79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80 - 88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89 – 100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0918901"/>
                  </a:ext>
                </a:extLst>
              </a:tr>
              <a:tr h="2350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Gmina Nieporęt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75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2869134"/>
                  </a:ext>
                </a:extLst>
              </a:tr>
              <a:tr h="2350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Powiat 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75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1775235"/>
                  </a:ext>
                </a:extLst>
              </a:tr>
              <a:tr h="2350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Województwo 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71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7499245"/>
                  </a:ext>
                </a:extLst>
              </a:tr>
              <a:tr h="2350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Kraj 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66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83310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62107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753A250-BE05-4A24-90C6-6A2A9E58B5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2659" y="629264"/>
            <a:ext cx="9901954" cy="993059"/>
          </a:xfrm>
        </p:spPr>
        <p:txBody>
          <a:bodyPr>
            <a:normAutofit/>
          </a:bodyPr>
          <a:lstStyle/>
          <a:p>
            <a:pPr algn="ctr"/>
            <a:r>
              <a:rPr lang="pl-PL" sz="2400" b="1" kern="1200" dirty="0">
                <a:solidFill>
                  <a:srgbClr val="262626"/>
                </a:solidFill>
                <a:effectLst/>
                <a:ea typeface="+mj-ea"/>
                <a:cs typeface="+mj-cs"/>
              </a:rPr>
              <a:t>Wyniki egzaminu ósmoklasisty w roku szkolnym 2020/2021-                  w zależności od lokalizacji szkoły na skali </a:t>
            </a:r>
            <a:r>
              <a:rPr lang="pl-PL" sz="2400" b="1" kern="1200" dirty="0" err="1">
                <a:solidFill>
                  <a:srgbClr val="262626"/>
                </a:solidFill>
                <a:effectLst/>
                <a:ea typeface="+mj-ea"/>
                <a:cs typeface="+mj-cs"/>
              </a:rPr>
              <a:t>staninowej</a:t>
            </a:r>
            <a:endParaRPr lang="pl-PL" sz="24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64B52CC-B63E-4F57-B7AE-C0CDEB570D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19173" y="1307690"/>
            <a:ext cx="10212388" cy="6518787"/>
          </a:xfrm>
        </p:spPr>
        <p:txBody>
          <a:bodyPr>
            <a:normAutofit/>
          </a:bodyPr>
          <a:lstStyle/>
          <a:p>
            <a:endParaRPr lang="pl-PL" sz="1400" b="1" dirty="0">
              <a:latin typeface="+mj-lt"/>
            </a:endParaRPr>
          </a:p>
          <a:p>
            <a:endParaRPr lang="pl-PL" sz="1400" b="1" dirty="0">
              <a:latin typeface="+mj-lt"/>
            </a:endParaRPr>
          </a:p>
          <a:p>
            <a:pPr algn="ctr"/>
            <a:r>
              <a:rPr lang="pl-PL" sz="1400" b="1" dirty="0">
                <a:latin typeface="+mj-lt"/>
              </a:rPr>
              <a:t>Język polski</a:t>
            </a:r>
          </a:p>
          <a:p>
            <a:endParaRPr lang="pl-PL" sz="1400" b="1" dirty="0">
              <a:latin typeface="+mj-lt"/>
            </a:endParaRPr>
          </a:p>
          <a:p>
            <a:pPr marL="0" indent="0">
              <a:buNone/>
            </a:pPr>
            <a:endParaRPr lang="pl-PL" sz="1400" b="1" dirty="0">
              <a:latin typeface="+mj-lt"/>
            </a:endParaRP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D4EC4608-C715-45A2-A847-1E14074F0A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8889146"/>
              </p:ext>
            </p:extLst>
          </p:nvPr>
        </p:nvGraphicFramePr>
        <p:xfrm>
          <a:off x="1419173" y="2635330"/>
          <a:ext cx="9661781" cy="2623256"/>
        </p:xfrm>
        <a:graphic>
          <a:graphicData uri="http://schemas.openxmlformats.org/drawingml/2006/table">
            <a:tbl>
              <a:tblPr firstRow="1" firstCol="1" bandRow="1"/>
              <a:tblGrid>
                <a:gridCol w="1892213">
                  <a:extLst>
                    <a:ext uri="{9D8B030D-6E8A-4147-A177-3AD203B41FA5}">
                      <a16:colId xmlns:a16="http://schemas.microsoft.com/office/drawing/2014/main" val="1068308155"/>
                    </a:ext>
                  </a:extLst>
                </a:gridCol>
                <a:gridCol w="869226">
                  <a:extLst>
                    <a:ext uri="{9D8B030D-6E8A-4147-A177-3AD203B41FA5}">
                      <a16:colId xmlns:a16="http://schemas.microsoft.com/office/drawing/2014/main" val="2330150934"/>
                    </a:ext>
                  </a:extLst>
                </a:gridCol>
                <a:gridCol w="869226">
                  <a:extLst>
                    <a:ext uri="{9D8B030D-6E8A-4147-A177-3AD203B41FA5}">
                      <a16:colId xmlns:a16="http://schemas.microsoft.com/office/drawing/2014/main" val="1011826512"/>
                    </a:ext>
                  </a:extLst>
                </a:gridCol>
                <a:gridCol w="869226">
                  <a:extLst>
                    <a:ext uri="{9D8B030D-6E8A-4147-A177-3AD203B41FA5}">
                      <a16:colId xmlns:a16="http://schemas.microsoft.com/office/drawing/2014/main" val="3961060701"/>
                    </a:ext>
                  </a:extLst>
                </a:gridCol>
                <a:gridCol w="869226">
                  <a:extLst>
                    <a:ext uri="{9D8B030D-6E8A-4147-A177-3AD203B41FA5}">
                      <a16:colId xmlns:a16="http://schemas.microsoft.com/office/drawing/2014/main" val="2992861751"/>
                    </a:ext>
                  </a:extLst>
                </a:gridCol>
                <a:gridCol w="869226">
                  <a:extLst>
                    <a:ext uri="{9D8B030D-6E8A-4147-A177-3AD203B41FA5}">
                      <a16:colId xmlns:a16="http://schemas.microsoft.com/office/drawing/2014/main" val="2397497288"/>
                    </a:ext>
                  </a:extLst>
                </a:gridCol>
                <a:gridCol w="869226">
                  <a:extLst>
                    <a:ext uri="{9D8B030D-6E8A-4147-A177-3AD203B41FA5}">
                      <a16:colId xmlns:a16="http://schemas.microsoft.com/office/drawing/2014/main" val="220581407"/>
                    </a:ext>
                  </a:extLst>
                </a:gridCol>
                <a:gridCol w="869226">
                  <a:extLst>
                    <a:ext uri="{9D8B030D-6E8A-4147-A177-3AD203B41FA5}">
                      <a16:colId xmlns:a16="http://schemas.microsoft.com/office/drawing/2014/main" val="3954157293"/>
                    </a:ext>
                  </a:extLst>
                </a:gridCol>
                <a:gridCol w="869226">
                  <a:extLst>
                    <a:ext uri="{9D8B030D-6E8A-4147-A177-3AD203B41FA5}">
                      <a16:colId xmlns:a16="http://schemas.microsoft.com/office/drawing/2014/main" val="364567314"/>
                    </a:ext>
                  </a:extLst>
                </a:gridCol>
                <a:gridCol w="815760">
                  <a:extLst>
                    <a:ext uri="{9D8B030D-6E8A-4147-A177-3AD203B41FA5}">
                      <a16:colId xmlns:a16="http://schemas.microsoft.com/office/drawing/2014/main" val="3690919372"/>
                    </a:ext>
                  </a:extLst>
                </a:gridCol>
              </a:tblGrid>
              <a:tr h="4447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Numer 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 nazwa wyniku 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 skali </a:t>
                      </a:r>
                      <a:r>
                        <a:rPr lang="pl-PL" sz="1100" b="1" dirty="0" err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staninowej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najniższy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 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bardzo niski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 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niski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 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niżej średni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średni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wyżej średni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wysoki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bardzo wysoki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 najwyższy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0303678"/>
                  </a:ext>
                </a:extLst>
              </a:tr>
              <a:tr h="2733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Przedział procentowy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7-41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42-48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49-52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53-57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58-61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62-65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66-69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70-74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75-90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3842882"/>
                  </a:ext>
                </a:extLst>
              </a:tr>
              <a:tr h="2158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Gmina Nieporęt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69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6501140"/>
                  </a:ext>
                </a:extLst>
              </a:tr>
              <a:tr h="2161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Wieś  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60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40221900"/>
                  </a:ext>
                </a:extLst>
              </a:tr>
              <a:tr h="2306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Miasto do 20 tys. mieszkańców 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66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62784069"/>
                  </a:ext>
                </a:extLst>
              </a:tr>
              <a:tr h="2827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Miasto od 20 tys. do 100 tys. mieszk. 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64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6677305"/>
                  </a:ext>
                </a:extLst>
              </a:tr>
              <a:tr h="3412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Miasto powyżej 100 tys. mieszk.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63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12943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105282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A9CECFF-7F5A-46F8-9891-DDC642199F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2155" y="624110"/>
            <a:ext cx="9872457" cy="1280890"/>
          </a:xfrm>
        </p:spPr>
        <p:txBody>
          <a:bodyPr>
            <a:normAutofit/>
          </a:bodyPr>
          <a:lstStyle/>
          <a:p>
            <a:pPr algn="ctr"/>
            <a:r>
              <a:rPr lang="pl-PL" sz="2400" b="1" kern="1200" dirty="0">
                <a:solidFill>
                  <a:srgbClr val="262626"/>
                </a:solidFill>
                <a:effectLst/>
                <a:ea typeface="+mj-ea"/>
                <a:cs typeface="+mj-cs"/>
              </a:rPr>
              <a:t>Wyniki egzaminu ósmoklasisty w roku szkolnym 2020/2021-                  w zależności od lokalizacji szkoły na skali </a:t>
            </a:r>
            <a:r>
              <a:rPr lang="pl-PL" sz="2400" b="1" kern="1200" dirty="0" err="1">
                <a:solidFill>
                  <a:srgbClr val="262626"/>
                </a:solidFill>
                <a:effectLst/>
                <a:ea typeface="+mj-ea"/>
                <a:cs typeface="+mj-cs"/>
              </a:rPr>
              <a:t>staninowej</a:t>
            </a:r>
            <a:endParaRPr lang="pl-PL" sz="24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7E11E43-A44B-4517-84B2-0BFCD59A4A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0682" y="2005781"/>
            <a:ext cx="9872457" cy="4375354"/>
          </a:xfrm>
        </p:spPr>
        <p:txBody>
          <a:bodyPr>
            <a:normAutofit/>
          </a:bodyPr>
          <a:lstStyle/>
          <a:p>
            <a:pPr algn="ctr"/>
            <a:r>
              <a:rPr lang="pl-PL" sz="1400" b="1" dirty="0">
                <a:latin typeface="+mj-lt"/>
              </a:rPr>
              <a:t>Matematyka</a:t>
            </a:r>
          </a:p>
          <a:p>
            <a:pPr marL="0" indent="0">
              <a:buNone/>
            </a:pPr>
            <a:endParaRPr lang="pl-PL" sz="1400" b="1" dirty="0">
              <a:latin typeface="+mj-lt"/>
            </a:endParaRPr>
          </a:p>
          <a:p>
            <a:pPr marL="0" indent="0">
              <a:buNone/>
            </a:pPr>
            <a:endParaRPr lang="pl-PL" sz="1400" b="1" dirty="0">
              <a:latin typeface="+mj-lt"/>
            </a:endParaRP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A4035F98-57F8-46A2-94CC-3A5097AC70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0889257"/>
              </p:ext>
            </p:extLst>
          </p:nvPr>
        </p:nvGraphicFramePr>
        <p:xfrm>
          <a:off x="1728321" y="2702697"/>
          <a:ext cx="9053563" cy="3082544"/>
        </p:xfrm>
        <a:graphic>
          <a:graphicData uri="http://schemas.openxmlformats.org/drawingml/2006/table">
            <a:tbl>
              <a:tblPr firstRow="1" firstCol="1" bandRow="1"/>
              <a:tblGrid>
                <a:gridCol w="1763338">
                  <a:extLst>
                    <a:ext uri="{9D8B030D-6E8A-4147-A177-3AD203B41FA5}">
                      <a16:colId xmlns:a16="http://schemas.microsoft.com/office/drawing/2014/main" val="1183963250"/>
                    </a:ext>
                  </a:extLst>
                </a:gridCol>
                <a:gridCol w="810025">
                  <a:extLst>
                    <a:ext uri="{9D8B030D-6E8A-4147-A177-3AD203B41FA5}">
                      <a16:colId xmlns:a16="http://schemas.microsoft.com/office/drawing/2014/main" val="3395026032"/>
                    </a:ext>
                  </a:extLst>
                </a:gridCol>
                <a:gridCol w="810025">
                  <a:extLst>
                    <a:ext uri="{9D8B030D-6E8A-4147-A177-3AD203B41FA5}">
                      <a16:colId xmlns:a16="http://schemas.microsoft.com/office/drawing/2014/main" val="3332971141"/>
                    </a:ext>
                  </a:extLst>
                </a:gridCol>
                <a:gridCol w="810025">
                  <a:extLst>
                    <a:ext uri="{9D8B030D-6E8A-4147-A177-3AD203B41FA5}">
                      <a16:colId xmlns:a16="http://schemas.microsoft.com/office/drawing/2014/main" val="2491941781"/>
                    </a:ext>
                  </a:extLst>
                </a:gridCol>
                <a:gridCol w="810025">
                  <a:extLst>
                    <a:ext uri="{9D8B030D-6E8A-4147-A177-3AD203B41FA5}">
                      <a16:colId xmlns:a16="http://schemas.microsoft.com/office/drawing/2014/main" val="1838128681"/>
                    </a:ext>
                  </a:extLst>
                </a:gridCol>
                <a:gridCol w="810025">
                  <a:extLst>
                    <a:ext uri="{9D8B030D-6E8A-4147-A177-3AD203B41FA5}">
                      <a16:colId xmlns:a16="http://schemas.microsoft.com/office/drawing/2014/main" val="2516394752"/>
                    </a:ext>
                  </a:extLst>
                </a:gridCol>
                <a:gridCol w="810025">
                  <a:extLst>
                    <a:ext uri="{9D8B030D-6E8A-4147-A177-3AD203B41FA5}">
                      <a16:colId xmlns:a16="http://schemas.microsoft.com/office/drawing/2014/main" val="3560759971"/>
                    </a:ext>
                  </a:extLst>
                </a:gridCol>
                <a:gridCol w="810025">
                  <a:extLst>
                    <a:ext uri="{9D8B030D-6E8A-4147-A177-3AD203B41FA5}">
                      <a16:colId xmlns:a16="http://schemas.microsoft.com/office/drawing/2014/main" val="3582146807"/>
                    </a:ext>
                  </a:extLst>
                </a:gridCol>
                <a:gridCol w="810025">
                  <a:extLst>
                    <a:ext uri="{9D8B030D-6E8A-4147-A177-3AD203B41FA5}">
                      <a16:colId xmlns:a16="http://schemas.microsoft.com/office/drawing/2014/main" val="1569954588"/>
                    </a:ext>
                  </a:extLst>
                </a:gridCol>
                <a:gridCol w="810025">
                  <a:extLst>
                    <a:ext uri="{9D8B030D-6E8A-4147-A177-3AD203B41FA5}">
                      <a16:colId xmlns:a16="http://schemas.microsoft.com/office/drawing/2014/main" val="19869747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Numer</a:t>
                      </a: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 nazwa wyniku 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 skali </a:t>
                      </a:r>
                      <a:r>
                        <a:rPr lang="pl-PL" sz="1100" b="1" dirty="0" err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staninowej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najniższy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 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bardzo niski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 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niski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 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niżej średni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średni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wyżej średni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wysoki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bardzo wysoki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 najwyższy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9296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Przedział procentowy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9-25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26-31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32-36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37-41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42-47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48-53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54-60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61-69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70-94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6980925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Gmina Nieporęt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52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5473654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Wieś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46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021179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Miasto do 20 tys. mieszkańców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58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293923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Miasto od 20 tys. do 100 tys. mieszk.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51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88299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Miasto powyżej 100 tys. mieszk.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49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6359211"/>
                  </a:ext>
                </a:extLst>
              </a:tr>
            </a:tbl>
          </a:graphicData>
        </a:graphic>
      </p:graphicFrame>
      <p:sp>
        <p:nvSpPr>
          <p:cNvPr id="7" name="Rectangle 1">
            <a:extLst>
              <a:ext uri="{FF2B5EF4-FFF2-40B4-BE49-F238E27FC236}">
                <a16:creationId xmlns:a16="http://schemas.microsoft.com/office/drawing/2014/main" id="{F1E48775-C786-4BA6-944D-4F58DC7C8E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922" y="2703460"/>
            <a:ext cx="1872142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862111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91BB25E-4AF1-4103-BE58-8B5FE2816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2155" y="624110"/>
            <a:ext cx="9872457" cy="1037542"/>
          </a:xfrm>
        </p:spPr>
        <p:txBody>
          <a:bodyPr>
            <a:normAutofit/>
          </a:bodyPr>
          <a:lstStyle/>
          <a:p>
            <a:pPr algn="ctr"/>
            <a:r>
              <a:rPr lang="pl-PL" sz="2400" b="1" kern="1200" dirty="0">
                <a:solidFill>
                  <a:srgbClr val="262626"/>
                </a:solidFill>
                <a:effectLst/>
                <a:latin typeface="+mn-lt"/>
                <a:ea typeface="+mj-ea"/>
                <a:cs typeface="+mj-cs"/>
              </a:rPr>
              <a:t>Wyniki egzaminu ósmoklasisty w roku szkolnym 2020/2021-                  w zależności od lokalizacji szkoły na skali </a:t>
            </a:r>
            <a:r>
              <a:rPr lang="pl-PL" sz="2400" b="1" kern="1200" dirty="0" err="1">
                <a:solidFill>
                  <a:srgbClr val="262626"/>
                </a:solidFill>
                <a:effectLst/>
                <a:latin typeface="+mn-lt"/>
                <a:ea typeface="+mj-ea"/>
                <a:cs typeface="+mj-cs"/>
              </a:rPr>
              <a:t>staninowej</a:t>
            </a:r>
            <a:endParaRPr lang="pl-PL" sz="2400" b="1" dirty="0">
              <a:latin typeface="+mn-lt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9E8B610-988E-42E3-9745-B4B4D8166A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4503" y="2005781"/>
            <a:ext cx="9635612" cy="4228108"/>
          </a:xfrm>
        </p:spPr>
        <p:txBody>
          <a:bodyPr>
            <a:normAutofit/>
          </a:bodyPr>
          <a:lstStyle/>
          <a:p>
            <a:pPr algn="ctr"/>
            <a:r>
              <a:rPr lang="pl-PL" sz="1400" b="1" dirty="0">
                <a:latin typeface="+mj-lt"/>
              </a:rPr>
              <a:t>Język angielski</a:t>
            </a:r>
          </a:p>
          <a:p>
            <a:pPr marL="0" indent="0">
              <a:buNone/>
            </a:pPr>
            <a:endParaRPr lang="pl-PL" sz="1400" b="1" dirty="0">
              <a:latin typeface="+mj-lt"/>
            </a:endParaRPr>
          </a:p>
          <a:p>
            <a:pPr marL="0" indent="0">
              <a:buNone/>
            </a:pPr>
            <a:endParaRPr lang="pl-PL" sz="1400" b="1" dirty="0">
              <a:latin typeface="+mj-lt"/>
            </a:endParaRP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F49E57B0-610C-4286-AA20-FC53DC8913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1957757"/>
              </p:ext>
            </p:extLst>
          </p:nvPr>
        </p:nvGraphicFramePr>
        <p:xfrm>
          <a:off x="1494503" y="2733369"/>
          <a:ext cx="9783100" cy="2961821"/>
        </p:xfrm>
        <a:graphic>
          <a:graphicData uri="http://schemas.openxmlformats.org/drawingml/2006/table">
            <a:tbl>
              <a:tblPr firstRow="1" firstCol="1" bandRow="1"/>
              <a:tblGrid>
                <a:gridCol w="2092660">
                  <a:extLst>
                    <a:ext uri="{9D8B030D-6E8A-4147-A177-3AD203B41FA5}">
                      <a16:colId xmlns:a16="http://schemas.microsoft.com/office/drawing/2014/main" val="1279798074"/>
                    </a:ext>
                  </a:extLst>
                </a:gridCol>
                <a:gridCol w="961305">
                  <a:extLst>
                    <a:ext uri="{9D8B030D-6E8A-4147-A177-3AD203B41FA5}">
                      <a16:colId xmlns:a16="http://schemas.microsoft.com/office/drawing/2014/main" val="2008137788"/>
                    </a:ext>
                  </a:extLst>
                </a:gridCol>
                <a:gridCol w="961305">
                  <a:extLst>
                    <a:ext uri="{9D8B030D-6E8A-4147-A177-3AD203B41FA5}">
                      <a16:colId xmlns:a16="http://schemas.microsoft.com/office/drawing/2014/main" val="2050159761"/>
                    </a:ext>
                  </a:extLst>
                </a:gridCol>
                <a:gridCol w="961305">
                  <a:extLst>
                    <a:ext uri="{9D8B030D-6E8A-4147-A177-3AD203B41FA5}">
                      <a16:colId xmlns:a16="http://schemas.microsoft.com/office/drawing/2014/main" val="3876700586"/>
                    </a:ext>
                  </a:extLst>
                </a:gridCol>
                <a:gridCol w="961305">
                  <a:extLst>
                    <a:ext uri="{9D8B030D-6E8A-4147-A177-3AD203B41FA5}">
                      <a16:colId xmlns:a16="http://schemas.microsoft.com/office/drawing/2014/main" val="517303657"/>
                    </a:ext>
                  </a:extLst>
                </a:gridCol>
                <a:gridCol w="961305">
                  <a:extLst>
                    <a:ext uri="{9D8B030D-6E8A-4147-A177-3AD203B41FA5}">
                      <a16:colId xmlns:a16="http://schemas.microsoft.com/office/drawing/2014/main" val="232075576"/>
                    </a:ext>
                  </a:extLst>
                </a:gridCol>
                <a:gridCol w="961305">
                  <a:extLst>
                    <a:ext uri="{9D8B030D-6E8A-4147-A177-3AD203B41FA5}">
                      <a16:colId xmlns:a16="http://schemas.microsoft.com/office/drawing/2014/main" val="3541138993"/>
                    </a:ext>
                  </a:extLst>
                </a:gridCol>
                <a:gridCol w="961305">
                  <a:extLst>
                    <a:ext uri="{9D8B030D-6E8A-4147-A177-3AD203B41FA5}">
                      <a16:colId xmlns:a16="http://schemas.microsoft.com/office/drawing/2014/main" val="2500066941"/>
                    </a:ext>
                  </a:extLst>
                </a:gridCol>
                <a:gridCol w="961305">
                  <a:extLst>
                    <a:ext uri="{9D8B030D-6E8A-4147-A177-3AD203B41FA5}">
                      <a16:colId xmlns:a16="http://schemas.microsoft.com/office/drawing/2014/main" val="984475823"/>
                    </a:ext>
                  </a:extLst>
                </a:gridCol>
              </a:tblGrid>
              <a:tr h="11310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Numer </a:t>
                      </a:r>
                      <a:endParaRPr lang="pl-PL" sz="11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 nazwa wyniku </a:t>
                      </a:r>
                      <a:endParaRPr lang="pl-PL" sz="11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 skali </a:t>
                      </a:r>
                      <a:r>
                        <a:rPr lang="pl-PL" sz="1100" b="1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staninowej</a:t>
                      </a:r>
                      <a:endParaRPr lang="pl-PL" sz="11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pl-PL" sz="11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najniższy</a:t>
                      </a:r>
                      <a:endParaRPr lang="pl-PL" sz="11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 </a:t>
                      </a:r>
                      <a:endParaRPr lang="pl-PL" sz="11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bardzo niski</a:t>
                      </a:r>
                      <a:endParaRPr lang="pl-PL" sz="11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 </a:t>
                      </a:r>
                      <a:endParaRPr lang="pl-PL" sz="11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niski</a:t>
                      </a:r>
                      <a:endParaRPr lang="pl-PL" sz="11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 </a:t>
                      </a:r>
                      <a:endParaRPr lang="pl-PL" sz="11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niżej średni</a:t>
                      </a:r>
                      <a:endParaRPr lang="pl-PL" sz="11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  <a:endParaRPr lang="pl-PL" sz="11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średni</a:t>
                      </a:r>
                      <a:endParaRPr lang="pl-PL" sz="11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  <a:endParaRPr lang="pl-PL" sz="11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wyżej średni</a:t>
                      </a:r>
                      <a:endParaRPr lang="pl-PL" sz="11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  <a:endParaRPr lang="pl-PL" sz="11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wysoki</a:t>
                      </a:r>
                      <a:endParaRPr lang="pl-PL" sz="11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  <a:endParaRPr lang="pl-PL" sz="11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bardzo wysoki</a:t>
                      </a:r>
                      <a:endParaRPr lang="pl-PL" sz="11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4107749"/>
                  </a:ext>
                </a:extLst>
              </a:tr>
              <a:tr h="2424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Przedział procentowy</a:t>
                      </a:r>
                      <a:endParaRPr lang="pl-PL" sz="11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15-35</a:t>
                      </a:r>
                      <a:endParaRPr lang="pl-PL" sz="11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36-44</a:t>
                      </a:r>
                      <a:endParaRPr lang="pl-PL" sz="11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45-51</a:t>
                      </a:r>
                      <a:endParaRPr lang="pl-PL" sz="11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52-458</a:t>
                      </a:r>
                      <a:endParaRPr lang="pl-PL" sz="11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59-65</a:t>
                      </a:r>
                      <a:endParaRPr lang="pl-PL" sz="11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66-72</a:t>
                      </a:r>
                      <a:endParaRPr lang="pl-PL" sz="11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73-79</a:t>
                      </a:r>
                      <a:endParaRPr lang="pl-PL" sz="11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80-88</a:t>
                      </a:r>
                      <a:endParaRPr lang="pl-PL" sz="11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40827373"/>
                  </a:ext>
                </a:extLst>
              </a:tr>
              <a:tr h="2424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Gmina Nieporęt</a:t>
                      </a:r>
                      <a:endParaRPr lang="pl-PL" sz="11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75</a:t>
                      </a:r>
                      <a:endParaRPr lang="pl-PL" sz="11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6832482"/>
                  </a:ext>
                </a:extLst>
              </a:tr>
              <a:tr h="2424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Wieś</a:t>
                      </a:r>
                      <a:endParaRPr lang="pl-PL" sz="11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61</a:t>
                      </a:r>
                      <a:endParaRPr lang="pl-PL" sz="11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7490586"/>
                  </a:ext>
                </a:extLst>
              </a:tr>
              <a:tr h="2424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Miasto do 20 tys. mieszkańców</a:t>
                      </a:r>
                      <a:endParaRPr lang="pl-PL" sz="11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78</a:t>
                      </a:r>
                      <a:endParaRPr lang="pl-PL" sz="11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0327323"/>
                  </a:ext>
                </a:extLst>
              </a:tr>
              <a:tr h="2424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Miasto od 20 tys. do 100 tys. mieszk.</a:t>
                      </a:r>
                      <a:endParaRPr lang="pl-PL" sz="11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72</a:t>
                      </a:r>
                      <a:endParaRPr lang="pl-PL" sz="11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663449"/>
                  </a:ext>
                </a:extLst>
              </a:tr>
              <a:tr h="2424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Miasto powyżej 100 tys. mieszk.</a:t>
                      </a:r>
                      <a:endParaRPr lang="pl-PL" sz="11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70</a:t>
                      </a:r>
                      <a:endParaRPr lang="pl-PL" sz="11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944298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65449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2F95320-4453-4DC6-9093-F62BB79328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2659" y="624110"/>
            <a:ext cx="9901954" cy="752406"/>
          </a:xfrm>
        </p:spPr>
        <p:txBody>
          <a:bodyPr>
            <a:noAutofit/>
          </a:bodyPr>
          <a:lstStyle/>
          <a:p>
            <a:pPr algn="ctr"/>
            <a:r>
              <a:rPr lang="pl-PL" sz="2400" b="1" dirty="0"/>
              <a:t>Losy Absolwentów - </a:t>
            </a:r>
            <a:r>
              <a:rPr lang="pl-PL" sz="2400" b="1" dirty="0">
                <a:latin typeface="Calibri" panose="020F0502020204030204" pitchFamily="34" charset="0"/>
              </a:rPr>
              <a:t>d</a:t>
            </a:r>
            <a:r>
              <a:rPr lang="pl-PL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alsza kariera edukacyjna absolwentów gminnych szkól podstawowych (rocznik 2020)</a:t>
            </a:r>
            <a:endParaRPr lang="pl-PL" sz="2400" b="1" dirty="0"/>
          </a:p>
        </p:txBody>
      </p:sp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6AA9E317-E49A-415B-A9BE-7C91D0D8962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21836905"/>
              </p:ext>
            </p:extLst>
          </p:nvPr>
        </p:nvGraphicFramePr>
        <p:xfrm>
          <a:off x="1396181" y="1828800"/>
          <a:ext cx="9901953" cy="4500878"/>
        </p:xfrm>
        <a:graphic>
          <a:graphicData uri="http://schemas.openxmlformats.org/drawingml/2006/table">
            <a:tbl>
              <a:tblPr firstRow="1" firstCol="1" bandRow="1"/>
              <a:tblGrid>
                <a:gridCol w="3303150">
                  <a:extLst>
                    <a:ext uri="{9D8B030D-6E8A-4147-A177-3AD203B41FA5}">
                      <a16:colId xmlns:a16="http://schemas.microsoft.com/office/drawing/2014/main" val="2656923006"/>
                    </a:ext>
                  </a:extLst>
                </a:gridCol>
                <a:gridCol w="1556817">
                  <a:extLst>
                    <a:ext uri="{9D8B030D-6E8A-4147-A177-3AD203B41FA5}">
                      <a16:colId xmlns:a16="http://schemas.microsoft.com/office/drawing/2014/main" val="1251554423"/>
                    </a:ext>
                  </a:extLst>
                </a:gridCol>
                <a:gridCol w="2085748">
                  <a:extLst>
                    <a:ext uri="{9D8B030D-6E8A-4147-A177-3AD203B41FA5}">
                      <a16:colId xmlns:a16="http://schemas.microsoft.com/office/drawing/2014/main" val="3814389280"/>
                    </a:ext>
                  </a:extLst>
                </a:gridCol>
                <a:gridCol w="2956238">
                  <a:extLst>
                    <a:ext uri="{9D8B030D-6E8A-4147-A177-3AD203B41FA5}">
                      <a16:colId xmlns:a16="http://schemas.microsoft.com/office/drawing/2014/main" val="3702878364"/>
                    </a:ext>
                  </a:extLst>
                </a:gridCol>
              </a:tblGrid>
              <a:tr h="7242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typ szkoły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liczba absolwentów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procent absolwentów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miejscowości,  w których znajdują się dane szkoły oraz liczba uczniów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2509111"/>
                  </a:ext>
                </a:extLst>
              </a:tr>
              <a:tr h="109397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liceum ogólnokształcące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100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62,11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Warszawa – 70                                  Stanisławów Pierwszy – 13                   Legionowo – 15                                 Łomianki – 1                                          Nowy Dwór </a:t>
                      </a:r>
                      <a:r>
                        <a:rPr lang="pl-PL" sz="1100" b="1" dirty="0" err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Maz</a:t>
                      </a: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 - 1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8910752"/>
                  </a:ext>
                </a:extLst>
              </a:tr>
              <a:tr h="5228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technikum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7,45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Warszawa – 11                                  Radzymin - 1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80063237"/>
                  </a:ext>
                </a:extLst>
              </a:tr>
              <a:tr h="5228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zasadnicza szkoła zawodowa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1,24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Warszawa  – 1                                       Radzymin - 1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2448847"/>
                  </a:ext>
                </a:extLst>
              </a:tr>
              <a:tr h="103953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zespoły szkół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47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29,19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Warszawa – 37                                 Legionowo- 7                                      Wołomin – 1                                           Żyrardów – 1                                         Golądkowo – 1 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63955925"/>
                  </a:ext>
                </a:extLst>
              </a:tr>
              <a:tr h="23142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Razem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161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100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161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75612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05590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9B487B2-961F-4058-8EE7-1B0E5102C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2826" y="467032"/>
            <a:ext cx="10314039" cy="703007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pl-PL" sz="2700" b="1" kern="1200" dirty="0">
                <a:solidFill>
                  <a:srgbClr val="262626"/>
                </a:solidFill>
                <a:effectLst/>
                <a:ea typeface="+mj-ea"/>
                <a:cs typeface="+mj-cs"/>
              </a:rPr>
              <a:t>Losy Absolwentów - r</a:t>
            </a:r>
            <a:r>
              <a:rPr lang="pl-PL" sz="2700" b="1" dirty="0">
                <a:effectLst/>
                <a:ea typeface="Calibri" panose="020F0502020204030204" pitchFamily="34" charset="0"/>
              </a:rPr>
              <a:t>ealizacja obowiązku nauki młodzieży*               w Gminie Nieporęt </a:t>
            </a:r>
            <a:r>
              <a:rPr lang="pl-PL" sz="2700" b="1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br>
              <a:rPr lang="pl-PL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pl-PL" sz="2400" b="1" dirty="0">
              <a:latin typeface="+mn-lt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7CB3674-2F40-46C6-8C24-6FECB8F9B2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5175" y="1769806"/>
            <a:ext cx="9842960" cy="467032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sz="1800" kern="1200" dirty="0">
                <a:solidFill>
                  <a:srgbClr val="26262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*Dane uwzględniają uczniów zameldowanych w gminie Nieporęt, co do których uzyskano informację na temat realizowania przez nich obowiązku nauki w szkołach ponadpodstawowych. </a:t>
            </a:r>
            <a:br>
              <a:rPr lang="pl-PL" sz="2400" kern="1200" dirty="0">
                <a:solidFill>
                  <a:srgbClr val="26262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pl-PL" dirty="0"/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C985F54D-0AFC-46D5-A282-73E6E4E184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0990389"/>
              </p:ext>
            </p:extLst>
          </p:nvPr>
        </p:nvGraphicFramePr>
        <p:xfrm>
          <a:off x="1728317" y="1889090"/>
          <a:ext cx="9244483" cy="3158428"/>
        </p:xfrm>
        <a:graphic>
          <a:graphicData uri="http://schemas.openxmlformats.org/drawingml/2006/table">
            <a:tbl>
              <a:tblPr firstRow="1" firstCol="1" bandRow="1"/>
              <a:tblGrid>
                <a:gridCol w="3200166">
                  <a:extLst>
                    <a:ext uri="{9D8B030D-6E8A-4147-A177-3AD203B41FA5}">
                      <a16:colId xmlns:a16="http://schemas.microsoft.com/office/drawing/2014/main" val="4280332581"/>
                    </a:ext>
                  </a:extLst>
                </a:gridCol>
                <a:gridCol w="2952245">
                  <a:extLst>
                    <a:ext uri="{9D8B030D-6E8A-4147-A177-3AD203B41FA5}">
                      <a16:colId xmlns:a16="http://schemas.microsoft.com/office/drawing/2014/main" val="2580297598"/>
                    </a:ext>
                  </a:extLst>
                </a:gridCol>
                <a:gridCol w="3092072">
                  <a:extLst>
                    <a:ext uri="{9D8B030D-6E8A-4147-A177-3AD203B41FA5}">
                      <a16:colId xmlns:a16="http://schemas.microsoft.com/office/drawing/2014/main" val="2945389740"/>
                    </a:ext>
                  </a:extLst>
                </a:gridCol>
              </a:tblGrid>
              <a:tr h="7046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typ szkoły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liczba absolwentów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% absolwentów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9139055"/>
                  </a:ext>
                </a:extLst>
              </a:tr>
              <a:tr h="24150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liceum ogólnokształcące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272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64,15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5711815"/>
                  </a:ext>
                </a:extLst>
              </a:tr>
              <a:tr h="24150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technikum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35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8,25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37925856"/>
                  </a:ext>
                </a:extLst>
              </a:tr>
              <a:tr h="24150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szkoła branżowa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0,47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5911119"/>
                  </a:ext>
                </a:extLst>
              </a:tr>
              <a:tr h="24150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zespoły szkół (różnego typu)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112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26,42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7345392"/>
                  </a:ext>
                </a:extLst>
              </a:tr>
              <a:tr h="2415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centrum kształcenia zawodowego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0,24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8223144"/>
                  </a:ext>
                </a:extLst>
              </a:tr>
              <a:tr h="2415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centrum kształcenia ustawicznego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0,24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40893252"/>
                  </a:ext>
                </a:extLst>
              </a:tr>
              <a:tr h="30007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ogólnokształcąca szkoła baletowa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0,24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09572001"/>
                  </a:ext>
                </a:extLst>
              </a:tr>
              <a:tr h="7046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Razem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424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100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5853096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52361D89-0FED-46BC-8547-D18DB306A6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-770604" y="2768943"/>
            <a:ext cx="19040345" cy="7934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551384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628B0A3-75CA-44C7-A815-A1B53314EC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156" y="653606"/>
            <a:ext cx="9864456" cy="486936"/>
          </a:xfrm>
        </p:spPr>
        <p:txBody>
          <a:bodyPr>
            <a:normAutofit fontScale="90000"/>
          </a:bodyPr>
          <a:lstStyle/>
          <a:p>
            <a:r>
              <a:rPr lang="pl-PL" sz="2400" b="1" dirty="0"/>
              <a:t>                 </a:t>
            </a:r>
            <a:r>
              <a:rPr lang="pl-PL" sz="2700" b="1" dirty="0"/>
              <a:t>Zajęcia pozalekcyjne w roku szkolnym 2020/2021</a:t>
            </a:r>
            <a:br>
              <a:rPr lang="pl-PL" sz="2700" b="1" dirty="0"/>
            </a:br>
            <a:br>
              <a:rPr lang="pl-PL" sz="2700" b="1" dirty="0"/>
            </a:br>
            <a:br>
              <a:rPr lang="pl-PL" sz="2400" b="1" dirty="0"/>
            </a:br>
            <a:br>
              <a:rPr lang="pl-PL" sz="2400" b="1" dirty="0"/>
            </a:br>
            <a:br>
              <a:rPr lang="pl-PL" sz="2400" b="1" dirty="0"/>
            </a:br>
            <a:br>
              <a:rPr lang="pl-PL" sz="2400" b="1" dirty="0"/>
            </a:br>
            <a:br>
              <a:rPr lang="pl-PL" sz="2400" b="1" dirty="0"/>
            </a:br>
            <a:br>
              <a:rPr lang="pl-PL" sz="2400" b="1" dirty="0"/>
            </a:br>
            <a:br>
              <a:rPr lang="pl-PL" sz="2400" b="1" dirty="0"/>
            </a:br>
            <a:br>
              <a:rPr lang="pl-PL" sz="2400" b="1" dirty="0"/>
            </a:br>
            <a:br>
              <a:rPr lang="pl-PL" sz="2400" b="1" dirty="0"/>
            </a:br>
            <a:br>
              <a:rPr lang="pl-PL" sz="2400" b="1" dirty="0"/>
            </a:br>
            <a:r>
              <a:rPr lang="pl-PL" sz="1600" b="1" dirty="0"/>
              <a:t>- realizacja gminnego programu profilaktycznego „Pływam. Jestem zdrowy i bezpieczny” (wszyscy uczniowie klas I-VIII bez przeciwskazań lekarskich);</a:t>
            </a:r>
            <a:br>
              <a:rPr lang="pl-PL" sz="1600" b="1" dirty="0"/>
            </a:br>
            <a:r>
              <a:rPr lang="pl-PL" sz="1600" b="1" dirty="0"/>
              <a:t>- zajęcia sportowe organizowane przez działające na terenie gminy Nieporęt kluby sportowe (UKS „Dębina”, UKS „Fala”, UKS „Pogoń” Józefów;</a:t>
            </a:r>
            <a:br>
              <a:rPr lang="pl-PL" sz="1600" b="1" dirty="0"/>
            </a:br>
            <a:r>
              <a:rPr lang="pl-PL" sz="1600" b="1" dirty="0"/>
              <a:t>- dodatkowa nauka języka polskiego oraz wyrównywanie różnic programowych dla 5 obcokrajowców;</a:t>
            </a:r>
            <a:br>
              <a:rPr lang="pl-PL" sz="1600" b="1" dirty="0"/>
            </a:br>
            <a:r>
              <a:rPr lang="pl-PL" sz="1600" b="1" dirty="0"/>
              <a:t>- opieka świetlic szkolnych dla 913 uczniów szkół podstawowych.</a:t>
            </a:r>
            <a:br>
              <a:rPr lang="pl-PL" sz="1600" b="1" dirty="0"/>
            </a:br>
            <a:br>
              <a:rPr lang="pl-PL" sz="2400" b="1" dirty="0"/>
            </a:br>
            <a:br>
              <a:rPr lang="pl-PL" sz="2400" b="1" dirty="0"/>
            </a:br>
            <a:br>
              <a:rPr lang="pl-PL" sz="2400" b="1" dirty="0"/>
            </a:br>
            <a:br>
              <a:rPr lang="pl-PL" sz="2400" b="1" dirty="0"/>
            </a:br>
            <a:br>
              <a:rPr lang="pl-PL" sz="2400" b="1" dirty="0"/>
            </a:br>
            <a:br>
              <a:rPr lang="pl-PL" sz="2400" b="1" dirty="0"/>
            </a:br>
            <a:br>
              <a:rPr lang="pl-PL" sz="2400" b="1" dirty="0"/>
            </a:br>
            <a:br>
              <a:rPr lang="pl-PL" sz="2400" b="1" dirty="0"/>
            </a:br>
            <a:br>
              <a:rPr lang="pl-PL" sz="2400" b="1" dirty="0"/>
            </a:br>
            <a:br>
              <a:rPr lang="pl-PL" sz="2400" b="1" dirty="0"/>
            </a:br>
            <a:br>
              <a:rPr lang="pl-PL" sz="2400" b="1" dirty="0"/>
            </a:br>
            <a:endParaRPr lang="pl-PL" sz="2400" b="1" dirty="0"/>
          </a:p>
        </p:txBody>
      </p:sp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1EB33036-B79B-45DB-B2C5-ACEDBAA3BB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04777361"/>
              </p:ext>
            </p:extLst>
          </p:nvPr>
        </p:nvGraphicFramePr>
        <p:xfrm>
          <a:off x="1640156" y="1278194"/>
          <a:ext cx="9864455" cy="3283976"/>
        </p:xfrm>
        <a:graphic>
          <a:graphicData uri="http://schemas.openxmlformats.org/drawingml/2006/table">
            <a:tbl>
              <a:tblPr firstRow="1" firstCol="1" bandRow="1"/>
              <a:tblGrid>
                <a:gridCol w="3782244">
                  <a:extLst>
                    <a:ext uri="{9D8B030D-6E8A-4147-A177-3AD203B41FA5}">
                      <a16:colId xmlns:a16="http://schemas.microsoft.com/office/drawing/2014/main" val="3409372486"/>
                    </a:ext>
                  </a:extLst>
                </a:gridCol>
                <a:gridCol w="3123454">
                  <a:extLst>
                    <a:ext uri="{9D8B030D-6E8A-4147-A177-3AD203B41FA5}">
                      <a16:colId xmlns:a16="http://schemas.microsoft.com/office/drawing/2014/main" val="1676066967"/>
                    </a:ext>
                  </a:extLst>
                </a:gridCol>
                <a:gridCol w="2958757">
                  <a:extLst>
                    <a:ext uri="{9D8B030D-6E8A-4147-A177-3AD203B41FA5}">
                      <a16:colId xmlns:a16="http://schemas.microsoft.com/office/drawing/2014/main" val="155277153"/>
                    </a:ext>
                  </a:extLst>
                </a:gridCol>
              </a:tblGrid>
              <a:tr h="8415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</a:t>
                      </a: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odzaj zajęć pozalekcyjnych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Liczba uczniów (niektórzy uczniowie uczestniczyli w więcej niż jednym kole zainteresowań)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Liczba kół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6166024"/>
                  </a:ext>
                </a:extLst>
              </a:tr>
              <a:tr h="2049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Informatyczne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18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06737770"/>
                  </a:ext>
                </a:extLst>
              </a:tr>
              <a:tr h="2049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Przedmiotowe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119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3463399"/>
                  </a:ext>
                </a:extLst>
              </a:tr>
              <a:tr h="2049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Artystyczne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6492005"/>
                  </a:ext>
                </a:extLst>
              </a:tr>
              <a:tr h="2049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Sportowe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184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11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5196116"/>
                  </a:ext>
                </a:extLst>
              </a:tr>
              <a:tr h="2049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Chór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15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6787784"/>
                  </a:ext>
                </a:extLst>
              </a:tr>
              <a:tr h="2049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Inne 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3141813"/>
                  </a:ext>
                </a:extLst>
              </a:tr>
              <a:tr h="2049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Rozwijające w kl. I-III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88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41771650"/>
                  </a:ext>
                </a:extLst>
              </a:tr>
              <a:tr h="2049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Innowacje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613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22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4790656"/>
                  </a:ext>
                </a:extLst>
              </a:tr>
              <a:tr h="2049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Rozwijające kreatywność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284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4065135"/>
                  </a:ext>
                </a:extLst>
              </a:tr>
              <a:tr h="5979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RAZEM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1333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62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44017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712690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6843F2C-BD97-4029-A630-BB638868E5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4839" y="540774"/>
            <a:ext cx="10029773" cy="796414"/>
          </a:xfrm>
        </p:spPr>
        <p:txBody>
          <a:bodyPr>
            <a:noAutofit/>
          </a:bodyPr>
          <a:lstStyle/>
          <a:p>
            <a:pPr algn="ctr"/>
            <a:r>
              <a:rPr lang="pl-PL" sz="2400" b="1" dirty="0"/>
              <a:t>Uczniowie wymagający stosowania specjalnej organizacji nauki                  i metod pracy w roku szkolnym 2020/2021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8201435-69EA-4E37-A8A2-395D56F210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4839" y="1543665"/>
            <a:ext cx="10029773" cy="5102941"/>
          </a:xfrm>
        </p:spPr>
        <p:txBody>
          <a:bodyPr>
            <a:normAutofit/>
          </a:bodyPr>
          <a:lstStyle/>
          <a:p>
            <a:r>
              <a:rPr lang="pl-PL" sz="1400" b="1" dirty="0">
                <a:latin typeface="+mj-lt"/>
              </a:rPr>
              <a:t>Liczba uczniów gminnych placówek, którzy posiadają orzeczenie o potrzebie kształcenia specjalnego – 65</a:t>
            </a:r>
          </a:p>
          <a:p>
            <a:r>
              <a:rPr lang="pl-PL" sz="1400" b="1" dirty="0">
                <a:latin typeface="+mj-lt"/>
              </a:rPr>
              <a:t>Liczba uczniów gminnych placówek, którzy posiadają opinię PPP – 355</a:t>
            </a:r>
          </a:p>
          <a:p>
            <a:r>
              <a:rPr lang="pl-PL" sz="1400" b="1" dirty="0">
                <a:latin typeface="+mj-lt"/>
              </a:rPr>
              <a:t>Liczba uczniów gminnych placówek, dla których zorganizowano zajęcia rew-</a:t>
            </a:r>
            <a:r>
              <a:rPr lang="pl-PL" sz="1400" b="1" dirty="0" err="1">
                <a:latin typeface="+mj-lt"/>
              </a:rPr>
              <a:t>wych</a:t>
            </a:r>
            <a:r>
              <a:rPr lang="pl-PL" sz="1400" b="1" dirty="0">
                <a:latin typeface="+mj-lt"/>
              </a:rPr>
              <a:t>. w domu – 1</a:t>
            </a:r>
          </a:p>
          <a:p>
            <a:r>
              <a:rPr lang="pl-PL" sz="1400" b="1" dirty="0">
                <a:latin typeface="+mj-lt"/>
              </a:rPr>
              <a:t>Liczba uczniów gminnych placówek ze zindywidualizowaną ścieżką kształcenia – 5</a:t>
            </a:r>
          </a:p>
          <a:p>
            <a:r>
              <a:rPr lang="pl-PL" sz="1400" b="1" dirty="0">
                <a:latin typeface="+mj-lt"/>
              </a:rPr>
              <a:t>Liczba uczniów gminnych placówek z nauczaniem indywidualnym – 3</a:t>
            </a:r>
          </a:p>
          <a:p>
            <a:r>
              <a:rPr lang="pl-PL" sz="1400" b="1" dirty="0">
                <a:latin typeface="+mj-lt"/>
              </a:rPr>
              <a:t>Liczba dzieci przedszkoli objętych wczesnym wspomaganiem rozwoju – 23 (3 GP + 20 NP)</a:t>
            </a:r>
          </a:p>
          <a:p>
            <a:pPr marL="0" indent="0">
              <a:buNone/>
            </a:pPr>
            <a:endParaRPr lang="pl-PL" sz="1400" b="1" dirty="0">
              <a:latin typeface="+mj-lt"/>
            </a:endParaRP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F21B2858-B60D-496A-AB29-1FEAB58C04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2765603"/>
              </p:ext>
            </p:extLst>
          </p:nvPr>
        </p:nvGraphicFramePr>
        <p:xfrm>
          <a:off x="1570371" y="3755923"/>
          <a:ext cx="9510583" cy="2818969"/>
        </p:xfrm>
        <a:graphic>
          <a:graphicData uri="http://schemas.openxmlformats.org/drawingml/2006/table">
            <a:tbl>
              <a:tblPr firstRow="1" firstCol="1" bandRow="1"/>
              <a:tblGrid>
                <a:gridCol w="6393758">
                  <a:extLst>
                    <a:ext uri="{9D8B030D-6E8A-4147-A177-3AD203B41FA5}">
                      <a16:colId xmlns:a16="http://schemas.microsoft.com/office/drawing/2014/main" val="2832992112"/>
                    </a:ext>
                  </a:extLst>
                </a:gridCol>
                <a:gridCol w="3116825">
                  <a:extLst>
                    <a:ext uri="{9D8B030D-6E8A-4147-A177-3AD203B41FA5}">
                      <a16:colId xmlns:a16="http://schemas.microsoft.com/office/drawing/2014/main" val="243012138"/>
                    </a:ext>
                  </a:extLst>
                </a:gridCol>
              </a:tblGrid>
              <a:tr h="2513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Rodzaj niepełn</a:t>
                      </a: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osprawności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173" marR="40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Liczba uczniów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173" marR="40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3364719"/>
                  </a:ext>
                </a:extLst>
              </a:tr>
              <a:tr h="2158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Niewidomi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173" marR="40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FF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173" marR="40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1518018"/>
                  </a:ext>
                </a:extLst>
              </a:tr>
              <a:tr h="2158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Słabowidzący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173" marR="40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highlight>
                            <a:srgbClr val="FFFF00"/>
                          </a:highlight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173" marR="40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8544438"/>
                  </a:ext>
                </a:extLst>
              </a:tr>
              <a:tr h="2158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Niesłyszący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173" marR="40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highlight>
                            <a:srgbClr val="FFFF00"/>
                          </a:highlight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173" marR="40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01632946"/>
                  </a:ext>
                </a:extLst>
              </a:tr>
              <a:tr h="2158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Słabosłyszący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173" marR="40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highlight>
                            <a:srgbClr val="FFFF00"/>
                          </a:highlight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173" marR="40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75658824"/>
                  </a:ext>
                </a:extLst>
              </a:tr>
              <a:tr h="3917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Z upośledzeniem umysłowym w stopniu lekkim, zagrożenie niedostosowaniem społecznym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173" marR="40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szkoła – 16                                             przedszkole 6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173" marR="40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4735944"/>
                  </a:ext>
                </a:extLst>
              </a:tr>
              <a:tr h="2158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Z upośledzeniem w stopniu umiarkowanym lub znacznym 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173" marR="40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173" marR="40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1488306"/>
                  </a:ext>
                </a:extLst>
              </a:tr>
              <a:tr h="2158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Z niepełnosprawnością ruchową, w tym z afazją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173" marR="40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173" marR="40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74583653"/>
                  </a:ext>
                </a:extLst>
              </a:tr>
              <a:tr h="3917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Z niepełnosprawnościami sprzężonymi oraz z autyzmem w tym z zespołem Aspergera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173" marR="40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szkoła – 28                                                przedszkole - 5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173" marR="40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1260754"/>
                  </a:ext>
                </a:extLst>
              </a:tr>
              <a:tr h="2661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Z upośledzeniem w stopniu głębokim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173" marR="40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szkoła - 1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173" marR="40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71837189"/>
                  </a:ext>
                </a:extLst>
              </a:tr>
              <a:tr h="1863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4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RAZEM</a:t>
                      </a:r>
                      <a:endParaRPr lang="pl-PL" sz="14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173" marR="40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65</a:t>
                      </a:r>
                      <a:endParaRPr lang="pl-PL" dirty="0"/>
                    </a:p>
                  </a:txBody>
                  <a:tcPr marL="40173" marR="40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64472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16923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C409345-D98D-4B28-AB37-0140BC554A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0351" y="624110"/>
            <a:ext cx="9944261" cy="1280890"/>
          </a:xfrm>
        </p:spPr>
        <p:txBody>
          <a:bodyPr>
            <a:normAutofit/>
          </a:bodyPr>
          <a:lstStyle/>
          <a:p>
            <a:pPr algn="ctr"/>
            <a:r>
              <a:rPr lang="pl-PL" sz="2400" b="1" dirty="0"/>
              <a:t>Przedszkole Gminne w Nieporęcie </a:t>
            </a:r>
            <a:br>
              <a:rPr lang="pl-PL" sz="2400" b="1" dirty="0"/>
            </a:br>
            <a:r>
              <a:rPr lang="pl-PL" sz="2400" b="1" dirty="0"/>
              <a:t>w roku szkolnym 2020/2021</a:t>
            </a:r>
            <a:br>
              <a:rPr lang="pl-PL" sz="2400" b="1" dirty="0"/>
            </a:br>
            <a:endParaRPr lang="pl-PL" sz="2400" b="1" dirty="0"/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81929D85-6CF7-432B-8A3D-B6148827C1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89703"/>
            <a:ext cx="10515600" cy="4987260"/>
          </a:xfrm>
        </p:spPr>
        <p:txBody>
          <a:bodyPr/>
          <a:lstStyle/>
          <a:p>
            <a:pPr marL="914400" lvl="2" indent="0">
              <a:buNone/>
            </a:pPr>
            <a:endParaRPr lang="pl-PL" dirty="0"/>
          </a:p>
          <a:p>
            <a:pPr marL="914400" lvl="2" indent="0">
              <a:buNone/>
            </a:pPr>
            <a:r>
              <a:rPr lang="pl-PL" b="1" dirty="0"/>
              <a:t>Liczba dzieci – 143</a:t>
            </a:r>
          </a:p>
          <a:p>
            <a:pPr marL="914400" lvl="2" indent="0">
              <a:buNone/>
            </a:pPr>
            <a:r>
              <a:rPr lang="pl-PL" b="1" dirty="0"/>
              <a:t>Liczba oddziałów – 6</a:t>
            </a:r>
          </a:p>
          <a:p>
            <a:pPr marL="914400" lvl="2" indent="0">
              <a:buNone/>
            </a:pPr>
            <a:r>
              <a:rPr lang="pl-PL" b="1" dirty="0"/>
              <a:t>Liczba zatrudnionych nauczycieli – 15 (12,88 etatów przeliczeniowych)</a:t>
            </a:r>
          </a:p>
          <a:p>
            <a:pPr marL="914400" lvl="2" indent="0">
              <a:buNone/>
            </a:pPr>
            <a:r>
              <a:rPr lang="pl-PL" b="1" dirty="0"/>
              <a:t>Liczba pracowników </a:t>
            </a:r>
            <a:r>
              <a:rPr lang="pl-PL" b="1" dirty="0" err="1"/>
              <a:t>administracyjno</a:t>
            </a:r>
            <a:r>
              <a:rPr lang="pl-PL" b="1" dirty="0"/>
              <a:t> – obsługowych – 15 (12 etatów przeliczeniowych)</a:t>
            </a:r>
          </a:p>
          <a:p>
            <a:pPr marL="914400" lvl="2" indent="0" algn="just">
              <a:buNone/>
            </a:pPr>
            <a:r>
              <a:rPr lang="pl-PL" b="1" dirty="0">
                <a:latin typeface="+mj-lt"/>
              </a:rPr>
              <a:t>Co je wyróżniało? Realizacja całorocznych projektów i innowacji np. „Kocham przedszkole”, „Matematyka dla smyka”, „Nieporęt – moja mała ojczyzna”, „Optymistyczne przedszkole”, „Świąteczna paczka”, „Żyjmy zdrowo i bezpiecznie”, „Będę przedszkolakiem”, „Dzień Przedszkolaka”</a:t>
            </a:r>
          </a:p>
          <a:p>
            <a:pPr marL="914400" lvl="2" indent="0">
              <a:buNone/>
            </a:pPr>
            <a:endParaRPr lang="pl-PL" b="1" dirty="0"/>
          </a:p>
        </p:txBody>
      </p:sp>
      <p:pic>
        <p:nvPicPr>
          <p:cNvPr id="1032" name="Picture 8">
            <a:extLst>
              <a:ext uri="{FF2B5EF4-FFF2-40B4-BE49-F238E27FC236}">
                <a16:creationId xmlns:a16="http://schemas.microsoft.com/office/drawing/2014/main" id="{6D9788B6-34A7-450D-89DB-52203CED34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5477" y="4076669"/>
            <a:ext cx="2325816" cy="1870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7C7D752B-17A8-466F-BC97-B0793C0C32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8868" y="4068424"/>
            <a:ext cx="2153540" cy="1870260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AD96CB1B-195E-4A0E-B881-44A368DECD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4362" y="4068425"/>
            <a:ext cx="2388814" cy="1870260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AC7D207C-4733-4303-8FAA-6606C489906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66245" y="4068425"/>
            <a:ext cx="2345744" cy="1870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95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019E9B7-CA23-4FDC-84F9-6E3EC83530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156" y="712600"/>
            <a:ext cx="9864456" cy="1136297"/>
          </a:xfrm>
        </p:spPr>
        <p:txBody>
          <a:bodyPr>
            <a:normAutofit/>
          </a:bodyPr>
          <a:lstStyle/>
          <a:p>
            <a:pPr algn="ctr"/>
            <a:r>
              <a:rPr lang="pl-PL" sz="2400" b="1" kern="1200" dirty="0">
                <a:solidFill>
                  <a:srgbClr val="262626"/>
                </a:solidFill>
                <a:effectLst/>
                <a:ea typeface="+mj-ea"/>
                <a:cs typeface="+mj-cs"/>
              </a:rPr>
              <a:t>Uczniowie wymagający stosowania specjalnej organizacji nauki                  i metod pracy w latach 2019/2020 i 2020/2021                                   </a:t>
            </a:r>
            <a:r>
              <a:rPr lang="pl-PL" sz="1800" b="1" kern="1200" dirty="0">
                <a:solidFill>
                  <a:srgbClr val="262626"/>
                </a:solidFill>
                <a:effectLst/>
                <a:ea typeface="+mj-ea"/>
                <a:cs typeface="+mj-cs"/>
              </a:rPr>
              <a:t>(placówki publiczne i niepubliczne dotowane przez Gminę Nieporęt)</a:t>
            </a:r>
            <a:endParaRPr lang="pl-PL" sz="1800" dirty="0"/>
          </a:p>
        </p:txBody>
      </p:sp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3A9C22FC-AC6C-4B05-8AB3-73F9BA9C3FE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79539787"/>
              </p:ext>
            </p:extLst>
          </p:nvPr>
        </p:nvGraphicFramePr>
        <p:xfrm>
          <a:off x="1788607" y="2069960"/>
          <a:ext cx="9469327" cy="4408579"/>
        </p:xfrm>
        <a:graphic>
          <a:graphicData uri="http://schemas.openxmlformats.org/drawingml/2006/table">
            <a:tbl>
              <a:tblPr firstRow="1" firstCol="1" bandRow="1"/>
              <a:tblGrid>
                <a:gridCol w="632402">
                  <a:extLst>
                    <a:ext uri="{9D8B030D-6E8A-4147-A177-3AD203B41FA5}">
                      <a16:colId xmlns:a16="http://schemas.microsoft.com/office/drawing/2014/main" val="3166791111"/>
                    </a:ext>
                  </a:extLst>
                </a:gridCol>
                <a:gridCol w="4050129">
                  <a:extLst>
                    <a:ext uri="{9D8B030D-6E8A-4147-A177-3AD203B41FA5}">
                      <a16:colId xmlns:a16="http://schemas.microsoft.com/office/drawing/2014/main" val="3036240291"/>
                    </a:ext>
                  </a:extLst>
                </a:gridCol>
                <a:gridCol w="2532185">
                  <a:extLst>
                    <a:ext uri="{9D8B030D-6E8A-4147-A177-3AD203B41FA5}">
                      <a16:colId xmlns:a16="http://schemas.microsoft.com/office/drawing/2014/main" val="2610022480"/>
                    </a:ext>
                  </a:extLst>
                </a:gridCol>
                <a:gridCol w="2254611">
                  <a:extLst>
                    <a:ext uri="{9D8B030D-6E8A-4147-A177-3AD203B41FA5}">
                      <a16:colId xmlns:a16="http://schemas.microsoft.com/office/drawing/2014/main" val="468004748"/>
                    </a:ext>
                  </a:extLst>
                </a:gridCol>
              </a:tblGrid>
              <a:tr h="64726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Lp.</a:t>
                      </a:r>
                      <a:endParaRPr lang="pl-PL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Rodzaj niepełnosprawności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Liczba uczniów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rok szkoły 2019/2020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                                                     Liczba uczniów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rok szkoły 2020/2021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5370358"/>
                  </a:ext>
                </a:extLst>
              </a:tr>
              <a:tr h="2556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1.</a:t>
                      </a:r>
                      <a:endParaRPr lang="pl-PL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Niewidomi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FF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41806271"/>
                  </a:ext>
                </a:extLst>
              </a:tr>
              <a:tr h="2556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</a:t>
                      </a:r>
                      <a:endParaRPr lang="pl-PL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Słabowidzący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65245435"/>
                  </a:ext>
                </a:extLst>
              </a:tr>
              <a:tr h="2556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</a:t>
                      </a:r>
                      <a:endParaRPr lang="pl-PL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Niesłyszący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8853636"/>
                  </a:ext>
                </a:extLst>
              </a:tr>
              <a:tr h="2930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</a:t>
                      </a:r>
                      <a:endParaRPr lang="pl-PL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Słabosłyszący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69147396"/>
                  </a:ext>
                </a:extLst>
              </a:tr>
              <a:tr h="5889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5.</a:t>
                      </a:r>
                      <a:endParaRPr lang="pl-PL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Z upośledzeniem umysłowym w stopniu lekkim, zagrożenie niedostosowaniem społecznym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23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26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9018332"/>
                  </a:ext>
                </a:extLst>
              </a:tr>
              <a:tr h="3864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6.</a:t>
                      </a:r>
                      <a:endParaRPr lang="pl-PL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Z upośledzeniem w stopniu umiarkowanym lub znacznym 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9855784"/>
                  </a:ext>
                </a:extLst>
              </a:tr>
              <a:tr h="3864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7.</a:t>
                      </a:r>
                      <a:endParaRPr lang="pl-PL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Z niepełnosprawnością ruchową, w tym z afazją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7978688"/>
                  </a:ext>
                </a:extLst>
              </a:tr>
              <a:tr h="5889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8.</a:t>
                      </a:r>
                      <a:endParaRPr lang="pl-PL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Z niepełnosprawnościami sprzężonymi oraz z autyzmem  w tym z zespołem Aspergera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43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61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2013565"/>
                  </a:ext>
                </a:extLst>
              </a:tr>
              <a:tr h="3811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9. </a:t>
                      </a:r>
                      <a:endParaRPr lang="pl-PL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Z upośledzeniem w stopniu głębokim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4508507"/>
                  </a:ext>
                </a:extLst>
              </a:tr>
              <a:tr h="328948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RAZEM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2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79</a:t>
                      </a:r>
                      <a:endParaRPr lang="pl-PL" sz="12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200" b="1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1583956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E8F4B789-3332-4223-98BB-100AE1794F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66739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6185253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B18E189-554A-43F3-AF74-D9751AF25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156" y="692936"/>
            <a:ext cx="9864456" cy="1280890"/>
          </a:xfrm>
        </p:spPr>
        <p:txBody>
          <a:bodyPr>
            <a:normAutofit/>
          </a:bodyPr>
          <a:lstStyle/>
          <a:p>
            <a:pPr algn="ctr"/>
            <a:r>
              <a:rPr lang="pl-PL" sz="2400" b="1" dirty="0"/>
              <a:t>Uczniowie szkół i przedszkoli </a:t>
            </a:r>
            <a:r>
              <a:rPr lang="pl-PL" sz="1800" b="1" dirty="0"/>
              <a:t>(posiadający opinię PPP oraz orzeczenie                      o potrzebie kształcenia specjalnego) </a:t>
            </a:r>
            <a:r>
              <a:rPr lang="pl-PL" sz="2400" b="1" dirty="0"/>
              <a:t>w roku szkolnym 2020/2021,                     dla których zorganizowano zajęcia specjalistyczne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2C891E6-CCEE-4CE2-9C72-C60130DDA7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8300" y="2094270"/>
            <a:ext cx="9864456" cy="436552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l-PL" sz="1400" b="1" dirty="0">
              <a:latin typeface="+mj-lt"/>
            </a:endParaRP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B46B3F61-DCF8-4938-93AC-D525C6A1CA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7112959"/>
              </p:ext>
            </p:extLst>
          </p:nvPr>
        </p:nvGraphicFramePr>
        <p:xfrm>
          <a:off x="1638300" y="2094270"/>
          <a:ext cx="9570474" cy="4109318"/>
        </p:xfrm>
        <a:graphic>
          <a:graphicData uri="http://schemas.openxmlformats.org/drawingml/2006/table">
            <a:tbl>
              <a:tblPr firstRow="1" firstCol="1" bandRow="1"/>
              <a:tblGrid>
                <a:gridCol w="474204">
                  <a:extLst>
                    <a:ext uri="{9D8B030D-6E8A-4147-A177-3AD203B41FA5}">
                      <a16:colId xmlns:a16="http://schemas.microsoft.com/office/drawing/2014/main" val="2136441011"/>
                    </a:ext>
                  </a:extLst>
                </a:gridCol>
                <a:gridCol w="1122309">
                  <a:extLst>
                    <a:ext uri="{9D8B030D-6E8A-4147-A177-3AD203B41FA5}">
                      <a16:colId xmlns:a16="http://schemas.microsoft.com/office/drawing/2014/main" val="922382399"/>
                    </a:ext>
                  </a:extLst>
                </a:gridCol>
                <a:gridCol w="3795252">
                  <a:extLst>
                    <a:ext uri="{9D8B030D-6E8A-4147-A177-3AD203B41FA5}">
                      <a16:colId xmlns:a16="http://schemas.microsoft.com/office/drawing/2014/main" val="2759885153"/>
                    </a:ext>
                  </a:extLst>
                </a:gridCol>
                <a:gridCol w="2143432">
                  <a:extLst>
                    <a:ext uri="{9D8B030D-6E8A-4147-A177-3AD203B41FA5}">
                      <a16:colId xmlns:a16="http://schemas.microsoft.com/office/drawing/2014/main" val="2895625840"/>
                    </a:ext>
                  </a:extLst>
                </a:gridCol>
                <a:gridCol w="2035277">
                  <a:extLst>
                    <a:ext uri="{9D8B030D-6E8A-4147-A177-3AD203B41FA5}">
                      <a16:colId xmlns:a16="http://schemas.microsoft.com/office/drawing/2014/main" val="363249376"/>
                    </a:ext>
                  </a:extLst>
                </a:gridCol>
              </a:tblGrid>
              <a:tr h="2136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Lp.</a:t>
                      </a:r>
                      <a:endParaRPr lang="pl-PL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Rodzaj zajęć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Liczba uczniów w szkołach podstawowych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dzieci                             w przedszkolach i „0”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605477"/>
                  </a:ext>
                </a:extLst>
              </a:tr>
              <a:tr h="281669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1.</a:t>
                      </a:r>
                      <a:endParaRPr lang="pl-PL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Rewalidacyjne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34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58239067"/>
                  </a:ext>
                </a:extLst>
              </a:tr>
              <a:tr h="281669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</a:t>
                      </a:r>
                      <a:endParaRPr lang="pl-PL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Dydaktyczno-wyrównawcze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263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834694"/>
                  </a:ext>
                </a:extLst>
              </a:tr>
              <a:tr h="281669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</a:t>
                      </a:r>
                      <a:endParaRPr lang="pl-PL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7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Specjalistyczne</a:t>
                      </a:r>
                      <a:endParaRPr lang="pl-PL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Socjoterapeutyczne TUS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25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164488"/>
                  </a:ext>
                </a:extLst>
              </a:tr>
              <a:tr h="281669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</a:t>
                      </a:r>
                      <a:endParaRPr lang="pl-PL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Korekcyjno-kompensacyjne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188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04633007"/>
                  </a:ext>
                </a:extLst>
              </a:tr>
              <a:tr h="281669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5.</a:t>
                      </a:r>
                      <a:endParaRPr lang="pl-PL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Logopedyczne 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167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3428459"/>
                  </a:ext>
                </a:extLst>
              </a:tr>
              <a:tr h="281669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6.</a:t>
                      </a:r>
                      <a:endParaRPr lang="pl-PL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Integracja sensoryczna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42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5666259"/>
                  </a:ext>
                </a:extLst>
              </a:tr>
              <a:tr h="432939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8.</a:t>
                      </a:r>
                      <a:endParaRPr lang="pl-PL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Zajęcia indywidualne z psychologiem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107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831875"/>
                  </a:ext>
                </a:extLst>
              </a:tr>
              <a:tr h="432939">
                <a:tc rowSpan="2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9.</a:t>
                      </a:r>
                      <a:endParaRPr lang="pl-PL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Zajęcia indywidualne z pedagogiem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63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9799361"/>
                  </a:ext>
                </a:extLst>
              </a:tr>
              <a:tr h="340627">
                <a:tc vMerge="1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l-PL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l-PL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Rozwijające kompetencje </a:t>
                      </a:r>
                      <a:r>
                        <a:rPr lang="pl-PL" sz="1100" b="1" dirty="0" err="1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emocjonalno</a:t>
                      </a: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- społeczne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70702464"/>
                  </a:ext>
                </a:extLst>
              </a:tr>
              <a:tr h="281669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10.</a:t>
                      </a:r>
                      <a:endParaRPr lang="pl-PL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Muzyka</a:t>
                      </a:r>
                      <a:endParaRPr lang="pl-PL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Rytmika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8076742"/>
                  </a:ext>
                </a:extLst>
              </a:tr>
              <a:tr h="281669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11.</a:t>
                      </a:r>
                      <a:endParaRPr lang="pl-PL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Inne o charakterze terapeutycznym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14230671"/>
                  </a:ext>
                </a:extLst>
              </a:tr>
              <a:tr h="281669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RAZEM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896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437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40466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125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C63BEEB-3A79-48C0-AD9E-8D52A6A3DA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2827" y="624110"/>
            <a:ext cx="9911786" cy="909722"/>
          </a:xfrm>
        </p:spPr>
        <p:txBody>
          <a:bodyPr>
            <a:normAutofit/>
          </a:bodyPr>
          <a:lstStyle/>
          <a:p>
            <a:pPr algn="ctr"/>
            <a:r>
              <a:rPr lang="pl-PL" sz="2400" b="1" dirty="0"/>
              <a:t>Realizacja pozostałych zadań oświatowych                                              w roku szkolnym 2020/2021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A9113DB-6338-4540-9D45-E1D3CB81D2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0851" y="1632153"/>
            <a:ext cx="10104233" cy="4503175"/>
          </a:xfrm>
        </p:spPr>
        <p:txBody>
          <a:bodyPr>
            <a:normAutofit/>
          </a:bodyPr>
          <a:lstStyle/>
          <a:p>
            <a:r>
              <a:rPr lang="pl-PL" sz="1400" b="1" dirty="0">
                <a:latin typeface="+mj-lt"/>
              </a:rPr>
              <a:t>Dożywianie:</a:t>
            </a:r>
          </a:p>
          <a:p>
            <a:pPr marL="0" indent="0">
              <a:buNone/>
            </a:pPr>
            <a:r>
              <a:rPr lang="pl-PL" sz="1400" b="1" dirty="0">
                <a:latin typeface="+mj-lt"/>
              </a:rPr>
              <a:t>       średnia dzienna liczba posiłków – 999 (692 w SP oraz 307 w GP)</a:t>
            </a:r>
          </a:p>
          <a:p>
            <a:r>
              <a:rPr lang="pl-PL" sz="1400" b="1" dirty="0">
                <a:latin typeface="+mj-lt"/>
              </a:rPr>
              <a:t>Pomoc </a:t>
            </a:r>
            <a:r>
              <a:rPr lang="pl-PL" sz="1400" b="1" dirty="0" err="1">
                <a:latin typeface="+mj-lt"/>
              </a:rPr>
              <a:t>materialno</a:t>
            </a:r>
            <a:r>
              <a:rPr lang="pl-PL" sz="1400" b="1" dirty="0">
                <a:latin typeface="+mj-lt"/>
              </a:rPr>
              <a:t> – socjalna:</a:t>
            </a:r>
          </a:p>
          <a:p>
            <a:pPr marL="0" indent="0">
              <a:buNone/>
            </a:pPr>
            <a:r>
              <a:rPr lang="pl-PL" sz="1400" b="1" dirty="0">
                <a:latin typeface="+mj-lt"/>
              </a:rPr>
              <a:t>       liczba dzieci objętych programem „Pomoc państwa w zakresie dożywiania – 48 (19 mniej niż w roku szkolnym</a:t>
            </a:r>
          </a:p>
          <a:p>
            <a:pPr marL="0" indent="0">
              <a:buNone/>
            </a:pPr>
            <a:r>
              <a:rPr lang="pl-PL" sz="1400" b="1" dirty="0">
                <a:latin typeface="+mj-lt"/>
              </a:rPr>
              <a:t>       2019/2020 oraz 53 mniej niż w roku szkolnym 2018/2019)</a:t>
            </a:r>
          </a:p>
          <a:p>
            <a:r>
              <a:rPr lang="pl-PL" sz="1400" b="1" dirty="0">
                <a:latin typeface="+mj-lt"/>
              </a:rPr>
              <a:t>Dowożenie: </a:t>
            </a:r>
          </a:p>
          <a:p>
            <a:pPr marL="0" indent="0">
              <a:buNone/>
            </a:pPr>
            <a:r>
              <a:rPr lang="pl-PL" sz="1400" b="1" dirty="0">
                <a:latin typeface="+mj-lt"/>
              </a:rPr>
              <a:t>       liczba uczniów uprawnionych do bezpłatnego transportu do szkoły/przedszkola- 300 (w tym 20 rodziców ze</a:t>
            </a:r>
          </a:p>
          <a:p>
            <a:pPr marL="0" indent="0">
              <a:buNone/>
            </a:pPr>
            <a:r>
              <a:rPr lang="pl-PL" sz="1400" b="1" dirty="0">
                <a:latin typeface="+mj-lt"/>
              </a:rPr>
              <a:t>       zwrotem kosztów transportu)</a:t>
            </a:r>
          </a:p>
          <a:p>
            <a:r>
              <a:rPr lang="pl-PL" sz="1400" b="1" dirty="0">
                <a:latin typeface="+mj-lt"/>
              </a:rPr>
              <a:t>Stypendia szkolne:</a:t>
            </a:r>
          </a:p>
          <a:p>
            <a:pPr marL="0" indent="0">
              <a:buNone/>
            </a:pPr>
            <a:r>
              <a:rPr lang="pl-PL" sz="1400" b="1" dirty="0">
                <a:latin typeface="+mj-lt"/>
              </a:rPr>
              <a:t>        liczba dzieci, którym wypłacono stypendia – 39 (8 mniej niż w roku szkolnym 2019/2020)</a:t>
            </a:r>
          </a:p>
          <a:p>
            <a:r>
              <a:rPr lang="pl-PL" sz="1400" b="1" dirty="0">
                <a:latin typeface="+mj-lt"/>
              </a:rPr>
              <a:t>Opieka medyczna: </a:t>
            </a:r>
          </a:p>
          <a:p>
            <a:pPr marL="0" indent="0">
              <a:buNone/>
            </a:pPr>
            <a:r>
              <a:rPr lang="pl-PL" sz="1400" b="1" dirty="0">
                <a:latin typeface="+mj-lt"/>
              </a:rPr>
              <a:t>        praca pielęgniarek w każdej szkole w różnym wymiarze czasowym; uczniowie szkół objęci opieką</a:t>
            </a:r>
          </a:p>
          <a:p>
            <a:pPr marL="0" indent="0">
              <a:buNone/>
            </a:pPr>
            <a:r>
              <a:rPr lang="pl-PL" sz="1400" b="1" dirty="0">
                <a:latin typeface="+mj-lt"/>
              </a:rPr>
              <a:t>       stomatologiczną dwóch gabinetów </a:t>
            </a:r>
          </a:p>
        </p:txBody>
      </p:sp>
    </p:spTree>
    <p:extLst>
      <p:ext uri="{BB962C8B-B14F-4D97-AF65-F5344CB8AC3E}">
        <p14:creationId xmlns:p14="http://schemas.microsoft.com/office/powerpoint/2010/main" val="299636471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245A865-DD3B-4AE4-AB0D-516E9C2DF9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316" y="506122"/>
            <a:ext cx="10145394" cy="654084"/>
          </a:xfrm>
        </p:spPr>
        <p:txBody>
          <a:bodyPr>
            <a:normAutofit/>
          </a:bodyPr>
          <a:lstStyle/>
          <a:p>
            <a:pPr algn="ctr"/>
            <a:r>
              <a:rPr lang="pl-PL" sz="2400" b="1" dirty="0"/>
              <a:t>Osiągnięcia uczniów w roku szkolnym 2020/2021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D9A57D6-05DF-4AE2-98A4-12BDC909BB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20877" y="1286674"/>
            <a:ext cx="5466737" cy="5065203"/>
          </a:xfrm>
        </p:spPr>
        <p:txBody>
          <a:bodyPr>
            <a:normAutofit fontScale="25000" lnSpcReduction="20000"/>
          </a:bodyPr>
          <a:lstStyle/>
          <a:p>
            <a:r>
              <a:rPr lang="pl-PL" sz="5600" b="1" dirty="0"/>
              <a:t>Edukacyjne:</a:t>
            </a:r>
          </a:p>
          <a:p>
            <a:pPr marL="0" indent="0">
              <a:buNone/>
            </a:pPr>
            <a:r>
              <a:rPr lang="pl-PL" sz="4800" b="1" dirty="0">
                <a:latin typeface="+mj-lt"/>
              </a:rPr>
              <a:t>stypendium dla uczniów szczególnie uzdolnionych – SPWR</a:t>
            </a:r>
          </a:p>
          <a:p>
            <a:pPr marL="0" indent="0">
              <a:buNone/>
            </a:pPr>
            <a:r>
              <a:rPr lang="pl-PL" sz="4800" b="1" dirty="0">
                <a:latin typeface="+mj-lt"/>
              </a:rPr>
              <a:t>laureaci ogólnopolskiej olimpiady </a:t>
            </a:r>
            <a:r>
              <a:rPr lang="pl-PL" sz="4800" b="1" dirty="0" err="1">
                <a:latin typeface="+mj-lt"/>
              </a:rPr>
              <a:t>Olimpus</a:t>
            </a:r>
            <a:r>
              <a:rPr lang="pl-PL" sz="4800" b="1" dirty="0">
                <a:latin typeface="+mj-lt"/>
              </a:rPr>
              <a:t> – SPSP</a:t>
            </a:r>
          </a:p>
          <a:p>
            <a:pPr marL="0" indent="0">
              <a:buNone/>
            </a:pPr>
            <a:r>
              <a:rPr lang="pl-PL" sz="4800" b="1" dirty="0">
                <a:latin typeface="+mj-lt"/>
              </a:rPr>
              <a:t>wyróżnienia w konkursie mat. Kangur – SPSP, SPWR</a:t>
            </a:r>
          </a:p>
          <a:p>
            <a:pPr marL="0" indent="0">
              <a:buNone/>
            </a:pPr>
            <a:r>
              <a:rPr lang="pl-PL" sz="4800" b="1" dirty="0">
                <a:latin typeface="+mj-lt"/>
              </a:rPr>
              <a:t>laureaci ogólnopolskiego konkursu Świetlik – SPSP, SPWR SPI</a:t>
            </a:r>
          </a:p>
          <a:p>
            <a:pPr marL="0" indent="0">
              <a:buNone/>
            </a:pPr>
            <a:r>
              <a:rPr lang="pl-PL" sz="4800" b="1" dirty="0">
                <a:latin typeface="+mj-lt"/>
              </a:rPr>
              <a:t>etap rejonowy kuratoryjnego konkursu z j. </a:t>
            </a:r>
            <a:r>
              <a:rPr lang="pl-PL" sz="4800" b="1" dirty="0" err="1">
                <a:latin typeface="+mj-lt"/>
              </a:rPr>
              <a:t>ang</a:t>
            </a:r>
            <a:r>
              <a:rPr lang="pl-PL" sz="4800" b="1" dirty="0">
                <a:latin typeface="+mj-lt"/>
              </a:rPr>
              <a:t> – SPSP</a:t>
            </a:r>
          </a:p>
          <a:p>
            <a:pPr marL="0" indent="0">
              <a:buNone/>
            </a:pPr>
            <a:r>
              <a:rPr lang="pl-PL" sz="4800" b="1" dirty="0">
                <a:latin typeface="+mj-lt"/>
              </a:rPr>
              <a:t>etap rejonowy kuratoryjnego konkursu z </a:t>
            </a:r>
            <a:r>
              <a:rPr lang="pl-PL" sz="4800" b="1" dirty="0" err="1">
                <a:latin typeface="+mj-lt"/>
              </a:rPr>
              <a:t>wosu</a:t>
            </a:r>
            <a:r>
              <a:rPr lang="pl-PL" sz="4800" b="1" dirty="0">
                <a:latin typeface="+mj-lt"/>
              </a:rPr>
              <a:t> - SPN</a:t>
            </a:r>
          </a:p>
          <a:p>
            <a:pPr marL="0" indent="0">
              <a:lnSpc>
                <a:spcPct val="150000"/>
              </a:lnSpc>
              <a:spcAft>
                <a:spcPts val="1000"/>
              </a:spcAft>
              <a:buNone/>
            </a:pPr>
            <a:r>
              <a:rPr lang="pl-PL" sz="4800" b="1" dirty="0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II miejsce w powiatowym konkursie PCK „Honorowe krwiodawstwo” - SPN oraz  III miejsce SPB                                                                                                   I miejsce w powiatowym konkursie „Zdrowie w bajce” - SPI                   wyróżnienie specjalne w plastycznym konkursie ogólnopolskim „Misje czasu pandemii” - SPB                                                                                                         II miejsce w wojewódzkim konkursie historycznym „Kresy  - polskie ziemie wschodnie w XX wieku” - SPB                                                                         otrzymanie tytułu  laureata „ECO- szkoły” w 2020 r.- SPB                                       otrzymanie tytułu laureata „Szkoły dobrego wychowania” – SPWR</a:t>
            </a:r>
            <a:r>
              <a:rPr lang="pl-PL" sz="4800" b="1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                                    </a:t>
            </a:r>
            <a:r>
              <a:rPr lang="pl-PL" sz="4800" b="1" dirty="0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 III miejsce i wyróżnienie w powiatowym konkursie plastycznym „Zdrowie w bajce” - GPZP</a:t>
            </a:r>
            <a:endParaRPr lang="pl-PL" sz="4800" b="1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pl-PL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l-PL" sz="1400" b="1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BE2CA0D-EC36-43A0-B77F-823EBD11B9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89290" y="1286675"/>
            <a:ext cx="5466737" cy="5065203"/>
          </a:xfrm>
        </p:spPr>
        <p:txBody>
          <a:bodyPr>
            <a:normAutofit fontScale="25000" lnSpcReduction="20000"/>
          </a:bodyPr>
          <a:lstStyle/>
          <a:p>
            <a:r>
              <a:rPr lang="pl-PL" sz="5600" b="1" dirty="0">
                <a:latin typeface="+mj-lt"/>
              </a:rPr>
              <a:t>Sportowe</a:t>
            </a:r>
          </a:p>
          <a:p>
            <a:pPr marL="0" indent="0">
              <a:lnSpc>
                <a:spcPct val="150000"/>
              </a:lnSpc>
              <a:spcAft>
                <a:spcPts val="1000"/>
              </a:spcAft>
              <a:buNone/>
            </a:pPr>
            <a:r>
              <a:rPr lang="pl-PL" sz="4800" b="1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pl-PL" sz="4800" b="1" dirty="0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, III  miejsce w zawodach pływackich Otylia </a:t>
            </a:r>
            <a:r>
              <a:rPr lang="pl-PL" sz="4800" b="1" dirty="0" err="1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Swim</a:t>
            </a:r>
            <a:r>
              <a:rPr lang="pl-PL" sz="4800" b="1" dirty="0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4800" b="1" dirty="0" err="1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Cup</a:t>
            </a:r>
            <a:r>
              <a:rPr lang="pl-PL" sz="4800" b="1" dirty="0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                                w  Szczecinie- SPN                                                                                           I, II ,III miejsce (w różnych stylach) w ogólnopolskich zawodach                  w pływaniu „Od młodzika do Olimpijczyka” – SPN                                      I miejsce w klasyfikacji generalnej ogólnopolskich zawodów „Od młodzika do Olimpijczyka” (2020) oraz zdobycie tytułu najlepszego zawodnika w kraju z rocznika 2009 – SPSP                                                           II miejsce w klasyfikacji generalnej ogólnopolskich zawodów „Od młodzika do Olimpijczyka” 2021 – SPSP                                                      III miejsce w ogólnopolskich zawodach w pływaniu w Poznaniu – SPSP  I miejsce (dziewczęta SPN) oraz I miejsce (chłopcy SPSP) w zawodach w pływaniu o Puchar Północnego Mazowsza                                                       III miejsce w Otwartych Letnich Mistrzostwach w Pływaniu – SPN                      II miejsce w ogólnopolskim turnieju w Płocku (</a:t>
            </a:r>
            <a:r>
              <a:rPr lang="pl-PL" sz="4800" b="1" dirty="0" err="1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minisiatkówka</a:t>
            </a:r>
            <a:r>
              <a:rPr lang="pl-PL" sz="4800" b="1" dirty="0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) – SPN                  III miejsce w ogólnopolskim turnieju w Łasku (</a:t>
            </a:r>
            <a:r>
              <a:rPr lang="pl-PL" sz="4800" b="1" dirty="0" err="1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minisiatkówka</a:t>
            </a:r>
            <a:r>
              <a:rPr lang="pl-PL" sz="4800" b="1" dirty="0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) – SPN                    I miejsce w turnieju wojewódzkim w siatkówkę Kinder + Sport – SPN               III miejsce w ogólnopolskim turnieju judo im. G. Malika w Warszawie oraz V miejsce w ogólnopolskim turnieju </a:t>
            </a:r>
            <a:r>
              <a:rPr lang="pl-PL" sz="4800" b="1" dirty="0" err="1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Ikizama</a:t>
            </a:r>
            <a:r>
              <a:rPr lang="pl-PL" sz="4800" b="1" dirty="0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4800" b="1" dirty="0" err="1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JudoCup</a:t>
            </a:r>
            <a:r>
              <a:rPr lang="pl-PL" sz="4800" b="1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 –</a:t>
            </a:r>
            <a:r>
              <a:rPr lang="pl-PL" sz="4800" b="1" dirty="0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SPSP                  I </a:t>
            </a:r>
            <a:r>
              <a:rPr lang="pl-PL" sz="4800" b="1" dirty="0" err="1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pl-PL" sz="4800" b="1" dirty="0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 II miejsce w mistrzostwach powiatu w biegach ulicznych w Serocku-  SPWR</a:t>
            </a:r>
            <a:endParaRPr lang="pl-PL" sz="4800" b="1" dirty="0"/>
          </a:p>
        </p:txBody>
      </p:sp>
    </p:spTree>
    <p:extLst>
      <p:ext uri="{BB962C8B-B14F-4D97-AF65-F5344CB8AC3E}">
        <p14:creationId xmlns:p14="http://schemas.microsoft.com/office/powerpoint/2010/main" val="192563883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0424218-2C04-4363-9C2C-DCF08C76E5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156" y="751929"/>
            <a:ext cx="9864456" cy="958884"/>
          </a:xfrm>
        </p:spPr>
        <p:txBody>
          <a:bodyPr>
            <a:normAutofit/>
          </a:bodyPr>
          <a:lstStyle/>
          <a:p>
            <a:pPr algn="ctr"/>
            <a:r>
              <a:rPr lang="pl-PL" sz="2400" b="1" dirty="0"/>
              <a:t>Wyniki nadzoru pedagogicznego oraz nadzór organu prowadzącego w roku szkolnym 2020/2021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F9FD47E-91F1-40BD-ACB7-00A85A6444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61498" y="1848465"/>
            <a:ext cx="9864456" cy="4100051"/>
          </a:xfrm>
        </p:spPr>
        <p:txBody>
          <a:bodyPr>
            <a:normAutofit/>
          </a:bodyPr>
          <a:lstStyle/>
          <a:p>
            <a:pPr algn="just"/>
            <a:r>
              <a:rPr lang="pl-PL" sz="1400" b="1" dirty="0"/>
              <a:t>W roku szkolnym 2020/2021 żadna z placówek oświatowych nie była poddawana procedurze kontroli lub ewaluacji w ramach nadzoru pedagogicznego.</a:t>
            </a:r>
          </a:p>
          <a:p>
            <a:pPr algn="just"/>
            <a:r>
              <a:rPr lang="pl-PL" sz="1400" b="1" dirty="0"/>
              <a:t>W ramach nadzoru organu prowadzącego: sprawdzano prawidłowość funkcjonowania placówek, nadzorowano ich działalność w zakresie spraw finansowych i administracyjnych, przeprowadzono kontrolę „Funkcjonowanie kontroli zarządczej w jednostkach organizacyjnych Gminy Nieporęt”.</a:t>
            </a:r>
          </a:p>
          <a:p>
            <a:pPr algn="just"/>
            <a:r>
              <a:rPr lang="pl-PL" sz="1400" b="1" dirty="0"/>
              <a:t>Wszystkim uczniom zapewniono dostęp do bezpłatnych podręczników i materiałów ćwiczeniowych.</a:t>
            </a:r>
          </a:p>
          <a:p>
            <a:pPr algn="just"/>
            <a:r>
              <a:rPr lang="pl-PL" sz="1400" b="1" dirty="0"/>
              <a:t>Uzupełniano wyposażenie szkół i przedszkoli w pomoce dydaktyczne np. w ramach środków otrzymanych na ten cel (rezerwa oświatowa 139 580,00 zł), w ramach budżetów własnych, w ramach środków                    z Narodowego Programu Rozwoju Czytelnictwa.</a:t>
            </a:r>
          </a:p>
          <a:p>
            <a:pPr algn="just"/>
            <a:r>
              <a:rPr lang="pl-PL" sz="1400" b="1" dirty="0"/>
              <a:t>Dbano o bazę materialną szkół i placówek: konserwacja, przeglądy techniczne, kontrole bezpieczeństwa, remonty i naprawy np. modernizacja boiska wielofunkcyjnego w SPN, remont łazienki personelu                              i ogrodzenia w ZSP, naprawa dachu nad salą gimnastyczną w SPJ, konserwacja i remont pokrycia dachu budynku przedszkola oraz remont instalacji hydraulicznej w GPZP, modernizacja schodów przy stołówce                     w SPSP, budowa altany w SPJ.</a:t>
            </a:r>
          </a:p>
        </p:txBody>
      </p:sp>
    </p:spTree>
    <p:extLst>
      <p:ext uri="{BB962C8B-B14F-4D97-AF65-F5344CB8AC3E}">
        <p14:creationId xmlns:p14="http://schemas.microsoft.com/office/powerpoint/2010/main" val="202912145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A119DF9-4649-4C24-AE3B-7511FCC6A3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156" y="643775"/>
            <a:ext cx="9864456" cy="909722"/>
          </a:xfrm>
        </p:spPr>
        <p:txBody>
          <a:bodyPr>
            <a:normAutofit/>
          </a:bodyPr>
          <a:lstStyle/>
          <a:p>
            <a:pPr algn="ctr"/>
            <a:r>
              <a:rPr lang="pl-PL" sz="2400" b="1" dirty="0"/>
              <a:t>Dotowanie szkół i placówek niepublicznych                                   w roku szkolnym 2020/2021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201E67D-1551-43E9-BEA6-07CD6FD256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8698" y="1691148"/>
            <a:ext cx="10491018" cy="4719484"/>
          </a:xfrm>
        </p:spPr>
        <p:txBody>
          <a:bodyPr>
            <a:normAutofit/>
          </a:bodyPr>
          <a:lstStyle/>
          <a:p>
            <a:r>
              <a:rPr lang="pl-PL" sz="1400" b="1" dirty="0"/>
              <a:t>Wysokość miesięcznej dotacji na jednego ucznia przedszkola niepublicznego w okresie IX – XII 2020 r. – 1033,08 zł, w okresie I – VIII 2021 r. – 1052,72 zł</a:t>
            </a:r>
          </a:p>
          <a:p>
            <a:pPr marL="0" indent="0">
              <a:buNone/>
            </a:pPr>
            <a:endParaRPr lang="pl-PL" sz="1400" b="1" dirty="0"/>
          </a:p>
          <a:p>
            <a:pPr marL="0" indent="0">
              <a:buNone/>
            </a:pPr>
            <a:endParaRPr lang="pl-PL" sz="1400" b="1" dirty="0"/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92212725-DF25-426F-AA65-329F3D8190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7786057"/>
              </p:ext>
            </p:extLst>
          </p:nvPr>
        </p:nvGraphicFramePr>
        <p:xfrm>
          <a:off x="1730477" y="2578704"/>
          <a:ext cx="8770375" cy="3205056"/>
        </p:xfrm>
        <a:graphic>
          <a:graphicData uri="http://schemas.openxmlformats.org/drawingml/2006/table">
            <a:tbl>
              <a:tblPr firstRow="1" firstCol="1" bandRow="1"/>
              <a:tblGrid>
                <a:gridCol w="4729317">
                  <a:extLst>
                    <a:ext uri="{9D8B030D-6E8A-4147-A177-3AD203B41FA5}">
                      <a16:colId xmlns:a16="http://schemas.microsoft.com/office/drawing/2014/main" val="3188559995"/>
                    </a:ext>
                  </a:extLst>
                </a:gridCol>
                <a:gridCol w="1347019">
                  <a:extLst>
                    <a:ext uri="{9D8B030D-6E8A-4147-A177-3AD203B41FA5}">
                      <a16:colId xmlns:a16="http://schemas.microsoft.com/office/drawing/2014/main" val="3516098217"/>
                    </a:ext>
                  </a:extLst>
                </a:gridCol>
                <a:gridCol w="1406013">
                  <a:extLst>
                    <a:ext uri="{9D8B030D-6E8A-4147-A177-3AD203B41FA5}">
                      <a16:colId xmlns:a16="http://schemas.microsoft.com/office/drawing/2014/main" val="2847598813"/>
                    </a:ext>
                  </a:extLst>
                </a:gridCol>
                <a:gridCol w="1288026">
                  <a:extLst>
                    <a:ext uri="{9D8B030D-6E8A-4147-A177-3AD203B41FA5}">
                      <a16:colId xmlns:a16="http://schemas.microsoft.com/office/drawing/2014/main" val="858896340"/>
                    </a:ext>
                  </a:extLst>
                </a:gridCol>
              </a:tblGrid>
              <a:tr h="241507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Nazwa przedszkola niepublicznego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2" marR="441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Kwota dotacji za okres</a:t>
                      </a:r>
                      <a:r>
                        <a:rPr lang="pl-PL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2" marR="441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Razem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2" marR="441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4250424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IX – XII 2020 r.</a:t>
                      </a: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2" marR="441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 – VIII 2021 r.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2" marR="441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0321573"/>
                  </a:ext>
                </a:extLst>
              </a:tr>
              <a:tr h="2819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„Nutka Milutka” 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2" marR="441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207 707,33 zł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2" marR="441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539 482,28 zł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2" marR="441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747 189,61 zł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2" marR="441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5512584"/>
                  </a:ext>
                </a:extLst>
              </a:tr>
              <a:tr h="2819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„Odkrywcy” 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2" marR="441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182 859,44 zł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2" marR="441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423 193,44 zł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2" marR="441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606 052,88 zł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2" marR="441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9535273"/>
                  </a:ext>
                </a:extLst>
              </a:tr>
              <a:tr h="2819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„Modelowe Przedszkole”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2" marR="441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234 184,83 zł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2" marR="441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616 525,76 zł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2" marR="441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850 710,59 zł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2" marR="441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8821584"/>
                  </a:ext>
                </a:extLst>
              </a:tr>
              <a:tr h="2819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„Jodłowy Zakątek”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2" marR="441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235 463,84 zł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2" marR="441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553 195,21 zł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2" marR="441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788 659,05 zł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2" marR="441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6850923"/>
                  </a:ext>
                </a:extLst>
              </a:tr>
              <a:tr h="2819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Ooniwerek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2" marR="441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224 233,19 zł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2" marR="441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506 325,86 zł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2" marR="441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730 559,05 zł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2" marR="441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9657969"/>
                  </a:ext>
                </a:extLst>
              </a:tr>
              <a:tr h="2819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„Norlandia”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2" marR="441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135 271,32 zł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2" marR="441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321 079,60 zł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2" marR="441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456 350,92 zł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2" marR="441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8770248"/>
                  </a:ext>
                </a:extLst>
              </a:tr>
              <a:tr h="2819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„Czarlandia”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2" marR="441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246 178,62 zł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2" marR="441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640 053,76 zł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2" marR="441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886 232,38 zł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2" marR="441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4651694"/>
                  </a:ext>
                </a:extLst>
              </a:tr>
              <a:tr h="6146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Razem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2" marR="441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1 465 898,57 zł</a:t>
                      </a:r>
                      <a:endParaRPr lang="pl-PL" sz="1100" dirty="0"/>
                    </a:p>
                  </a:txBody>
                  <a:tcPr marL="44182" marR="441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3 599 855,91 zł</a:t>
                      </a:r>
                      <a:endParaRPr lang="pl-PL" sz="1100" dirty="0"/>
                    </a:p>
                  </a:txBody>
                  <a:tcPr marL="44182" marR="441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5 065 754,48 zł</a:t>
                      </a:r>
                      <a:endParaRPr lang="pl-PL" sz="1100" dirty="0"/>
                    </a:p>
                  </a:txBody>
                  <a:tcPr marL="44182" marR="441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24124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377062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AE9D9D2-A35A-4AC4-A785-3BB15281BE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156" y="702768"/>
            <a:ext cx="9864456" cy="1280890"/>
          </a:xfrm>
        </p:spPr>
        <p:txBody>
          <a:bodyPr>
            <a:normAutofit/>
          </a:bodyPr>
          <a:lstStyle/>
          <a:p>
            <a:pPr algn="ctr"/>
            <a:r>
              <a:rPr lang="pl-PL" sz="2400" b="1" kern="1200" dirty="0">
                <a:solidFill>
                  <a:srgbClr val="262626"/>
                </a:solidFill>
                <a:effectLst/>
                <a:latin typeface="+mn-lt"/>
                <a:ea typeface="+mj-ea"/>
                <a:cs typeface="+mj-cs"/>
              </a:rPr>
              <a:t>Dotowanie szkół i placówek niepublicznych                                   w latach 2019/2020 oraz 2020/2021</a:t>
            </a:r>
            <a:endParaRPr lang="pl-PL" sz="2400" dirty="0">
              <a:latin typeface="+mn-lt"/>
            </a:endParaRPr>
          </a:p>
        </p:txBody>
      </p:sp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D37F8141-6EDA-48C3-83E4-03E91807E7D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73501208"/>
              </p:ext>
            </p:extLst>
          </p:nvPr>
        </p:nvGraphicFramePr>
        <p:xfrm>
          <a:off x="1640155" y="1700637"/>
          <a:ext cx="9047510" cy="4388825"/>
        </p:xfrm>
        <a:graphic>
          <a:graphicData uri="http://schemas.openxmlformats.org/drawingml/2006/table">
            <a:tbl>
              <a:tblPr firstRow="1" firstCol="1" bandRow="1"/>
              <a:tblGrid>
                <a:gridCol w="4495174">
                  <a:extLst>
                    <a:ext uri="{9D8B030D-6E8A-4147-A177-3AD203B41FA5}">
                      <a16:colId xmlns:a16="http://schemas.microsoft.com/office/drawing/2014/main" val="806385275"/>
                    </a:ext>
                  </a:extLst>
                </a:gridCol>
                <a:gridCol w="945484">
                  <a:extLst>
                    <a:ext uri="{9D8B030D-6E8A-4147-A177-3AD203B41FA5}">
                      <a16:colId xmlns:a16="http://schemas.microsoft.com/office/drawing/2014/main" val="2156175090"/>
                    </a:ext>
                  </a:extLst>
                </a:gridCol>
                <a:gridCol w="1070129">
                  <a:extLst>
                    <a:ext uri="{9D8B030D-6E8A-4147-A177-3AD203B41FA5}">
                      <a16:colId xmlns:a16="http://schemas.microsoft.com/office/drawing/2014/main" val="2331859484"/>
                    </a:ext>
                  </a:extLst>
                </a:gridCol>
                <a:gridCol w="1101044">
                  <a:extLst>
                    <a:ext uri="{9D8B030D-6E8A-4147-A177-3AD203B41FA5}">
                      <a16:colId xmlns:a16="http://schemas.microsoft.com/office/drawing/2014/main" val="330746629"/>
                    </a:ext>
                  </a:extLst>
                </a:gridCol>
                <a:gridCol w="1435679">
                  <a:extLst>
                    <a:ext uri="{9D8B030D-6E8A-4147-A177-3AD203B41FA5}">
                      <a16:colId xmlns:a16="http://schemas.microsoft.com/office/drawing/2014/main" val="2353060915"/>
                    </a:ext>
                  </a:extLst>
                </a:gridCol>
              </a:tblGrid>
              <a:tr h="425185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Nazwa przedszkola niepublicznego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04" marR="329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Rok 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04" marR="329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Kwota dotacji za okres</a:t>
                      </a: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04" marR="329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Razem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04" marR="329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3228105"/>
                  </a:ext>
                </a:extLst>
              </a:tr>
              <a:tr h="271167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IX – XII </a:t>
                      </a: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04" marR="329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 – VIII 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04" marR="329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1863863"/>
                  </a:ext>
                </a:extLst>
              </a:tr>
              <a:tr h="2056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„Nutka Milutka” 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04" marR="329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2019/2020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04" marR="329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219 406,57 zł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04" marR="329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554 087,30 zł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04" marR="329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773 493,87 zł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04" marR="329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0132128"/>
                  </a:ext>
                </a:extLst>
              </a:tr>
              <a:tr h="2056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04" marR="329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2020/2021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04" marR="329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207 707,33 zł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04" marR="329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539 482,28 zł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04" marR="329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747 189,61 zł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04" marR="329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0331656"/>
                  </a:ext>
                </a:extLst>
              </a:tr>
              <a:tr h="2056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„Odkrywcy” 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04" marR="329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2019/2020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04" marR="329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202 612,62 zł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04" marR="329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439 054,72 zł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04" marR="329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641 667,34 zł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04" marR="329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3154470"/>
                  </a:ext>
                </a:extLst>
              </a:tr>
              <a:tr h="2056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04" marR="329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2020/2021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04" marR="329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182 859,44 zł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04" marR="329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423 193,44 zł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04" marR="329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606 052,88 zł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04" marR="329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272231"/>
                  </a:ext>
                </a:extLst>
              </a:tr>
              <a:tr h="2269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„Modelowe Przedszkole”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04" marR="329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2019/2020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04" marR="329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196 778,03 zł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04" marR="329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488 854,56 zł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04" marR="329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685 632,59 zł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04" marR="329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438587"/>
                  </a:ext>
                </a:extLst>
              </a:tr>
              <a:tr h="2056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04" marR="329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2020/2021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04" marR="329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234 184,83 zł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04" marR="329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616 525,76 zł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04" marR="329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850 710,59 zł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04" marR="329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2789363"/>
                  </a:ext>
                </a:extLst>
              </a:tr>
              <a:tr h="2056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„Jodłowy Zakątek”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04" marR="329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2019/2020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04" marR="329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215 372,33 zł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04" marR="329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481 422,82 zł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04" marR="329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696 795,15 zł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04" marR="329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8480202"/>
                  </a:ext>
                </a:extLst>
              </a:tr>
              <a:tr h="2056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04" marR="329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2020/2021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04" marR="329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235 463,84 zł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04" marR="329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553 195,21 zł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04" marR="329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788 659,05 zł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04" marR="329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118464"/>
                  </a:ext>
                </a:extLst>
              </a:tr>
              <a:tr h="2056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Ooniwerek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04" marR="329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2019/2020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04" marR="329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225 691,21 zł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04" marR="329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469 555,20 zł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04" marR="329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695 246,41 zł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04" marR="329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9622786"/>
                  </a:ext>
                </a:extLst>
              </a:tr>
              <a:tr h="2056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04" marR="329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2020/2021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04" marR="329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224 233,19 zł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04" marR="329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506 325,86 zł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04" marR="329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730 559,05 zł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04" marR="329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1275302"/>
                  </a:ext>
                </a:extLst>
              </a:tr>
              <a:tr h="2056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„Norlandia”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04" marR="329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2019/2020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04" marR="329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64 143,05 zł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04" marR="329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246 968,28 zł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04" marR="329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311 111,33 zł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04" marR="329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6306803"/>
                  </a:ext>
                </a:extLst>
              </a:tr>
              <a:tr h="2056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04" marR="329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2020/2021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04" marR="329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135 271,32 zł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04" marR="329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321 079,60 zł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04" marR="329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456 350,92 zł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04" marR="329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2010203"/>
                  </a:ext>
                </a:extLst>
              </a:tr>
              <a:tr h="2056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„Czarlandia”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04" marR="329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2019/2020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04" marR="329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201 345,42 zł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04" marR="329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522 605,90 zł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04" marR="329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723 951,32 zł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04" marR="329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1226218"/>
                  </a:ext>
                </a:extLst>
              </a:tr>
              <a:tr h="2056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04" marR="329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2020/2021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04" marR="329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246 178,62 zł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04" marR="329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640 053,76 zł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04" marR="329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886 232,38 zł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04" marR="329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092187"/>
                  </a:ext>
                </a:extLst>
              </a:tr>
              <a:tr h="4728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RAZEM</a:t>
                      </a: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04" marR="329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2019/2020</a:t>
                      </a:r>
                      <a:endParaRPr lang="pl-PL" sz="1100" b="1" dirty="0">
                        <a:latin typeface="+mj-lt"/>
                      </a:endParaRPr>
                    </a:p>
                  </a:txBody>
                  <a:tcPr marL="32904" marR="329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1 325 349,23 zł</a:t>
                      </a:r>
                      <a:endParaRPr lang="pl-PL" sz="1100" b="1" dirty="0">
                        <a:latin typeface="+mj-lt"/>
                      </a:endParaRPr>
                    </a:p>
                  </a:txBody>
                  <a:tcPr marL="32904" marR="329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3 202 548,78 zł</a:t>
                      </a:r>
                      <a:endParaRPr lang="pl-PL" sz="1100" b="1" dirty="0">
                        <a:latin typeface="+mj-lt"/>
                      </a:endParaRPr>
                    </a:p>
                  </a:txBody>
                  <a:tcPr marL="32904" marR="329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4 527 898,01 zł</a:t>
                      </a:r>
                      <a:endParaRPr lang="pl-PL" sz="1100" b="1" dirty="0">
                        <a:latin typeface="+mj-lt"/>
                      </a:endParaRPr>
                    </a:p>
                  </a:txBody>
                  <a:tcPr marL="32904" marR="329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5811058"/>
                  </a:ext>
                </a:extLst>
              </a:tr>
              <a:tr h="3191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RAZEM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04" marR="329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2020/2021</a:t>
                      </a:r>
                      <a:endParaRPr lang="pl-PL" sz="1100" b="1" dirty="0">
                        <a:latin typeface="+mj-lt"/>
                      </a:endParaRPr>
                    </a:p>
                  </a:txBody>
                  <a:tcPr marL="32904" marR="329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1 465 898,57 zł</a:t>
                      </a:r>
                      <a:endParaRPr lang="pl-PL" sz="1100" b="1" dirty="0">
                        <a:latin typeface="+mj-lt"/>
                      </a:endParaRPr>
                    </a:p>
                  </a:txBody>
                  <a:tcPr marL="32904" marR="329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3 599 855,91 zł</a:t>
                      </a:r>
                      <a:endParaRPr lang="pl-PL" sz="1100" b="1" dirty="0">
                        <a:latin typeface="+mj-lt"/>
                      </a:endParaRPr>
                    </a:p>
                  </a:txBody>
                  <a:tcPr marL="32904" marR="329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5 065 754,48 zł</a:t>
                      </a:r>
                      <a:endParaRPr lang="pl-PL" sz="1100" b="1" dirty="0">
                        <a:latin typeface="+mj-lt"/>
                      </a:endParaRPr>
                    </a:p>
                  </a:txBody>
                  <a:tcPr marL="32904" marR="329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20847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765153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045E98C-CB53-48A8-84BA-F918D68E93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156" y="624110"/>
            <a:ext cx="9864456" cy="1008045"/>
          </a:xfrm>
        </p:spPr>
        <p:txBody>
          <a:bodyPr>
            <a:normAutofit/>
          </a:bodyPr>
          <a:lstStyle/>
          <a:p>
            <a:pPr algn="ctr"/>
            <a:r>
              <a:rPr lang="pl-PL" sz="2400" b="1" kern="1200" dirty="0">
                <a:solidFill>
                  <a:srgbClr val="262626"/>
                </a:solidFill>
                <a:effectLst/>
                <a:latin typeface="+mn-lt"/>
                <a:ea typeface="+mj-ea"/>
                <a:cs typeface="+mj-cs"/>
              </a:rPr>
              <a:t>Dotowanie szkół i placówek niepublicznych                                   w roku szkolnym 2020/2021</a:t>
            </a:r>
            <a:endParaRPr lang="pl-PL" sz="2400" dirty="0">
              <a:latin typeface="+mn-lt"/>
            </a:endParaRPr>
          </a:p>
        </p:txBody>
      </p:sp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DE36B9AF-002C-41A1-9E69-D5383924486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72110141"/>
              </p:ext>
            </p:extLst>
          </p:nvPr>
        </p:nvGraphicFramePr>
        <p:xfrm>
          <a:off x="1524000" y="1887794"/>
          <a:ext cx="9596284" cy="1357047"/>
        </p:xfrm>
        <a:graphic>
          <a:graphicData uri="http://schemas.openxmlformats.org/drawingml/2006/table">
            <a:tbl>
              <a:tblPr firstRow="1" firstCol="1" bandRow="1"/>
              <a:tblGrid>
                <a:gridCol w="602742">
                  <a:extLst>
                    <a:ext uri="{9D8B030D-6E8A-4147-A177-3AD203B41FA5}">
                      <a16:colId xmlns:a16="http://schemas.microsoft.com/office/drawing/2014/main" val="1040485543"/>
                    </a:ext>
                  </a:extLst>
                </a:gridCol>
                <a:gridCol w="4205232">
                  <a:extLst>
                    <a:ext uri="{9D8B030D-6E8A-4147-A177-3AD203B41FA5}">
                      <a16:colId xmlns:a16="http://schemas.microsoft.com/office/drawing/2014/main" val="3520888264"/>
                    </a:ext>
                  </a:extLst>
                </a:gridCol>
                <a:gridCol w="2285346">
                  <a:extLst>
                    <a:ext uri="{9D8B030D-6E8A-4147-A177-3AD203B41FA5}">
                      <a16:colId xmlns:a16="http://schemas.microsoft.com/office/drawing/2014/main" val="957797324"/>
                    </a:ext>
                  </a:extLst>
                </a:gridCol>
                <a:gridCol w="2502964">
                  <a:extLst>
                    <a:ext uri="{9D8B030D-6E8A-4147-A177-3AD203B41FA5}">
                      <a16:colId xmlns:a16="http://schemas.microsoft.com/office/drawing/2014/main" val="3531470109"/>
                    </a:ext>
                  </a:extLst>
                </a:gridCol>
              </a:tblGrid>
              <a:tr h="3827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9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</a:t>
                      </a:r>
                      <a:r>
                        <a:rPr lang="pl-PL" sz="9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p.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Kwota miesięcznej dotacji 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Rok 2020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Rok 2021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4428496"/>
                  </a:ext>
                </a:extLst>
              </a:tr>
              <a:tr h="305525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9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 1 ucznia w szkole w klasach I - III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745,31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872,30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4034589"/>
                  </a:ext>
                </a:extLst>
              </a:tr>
              <a:tr h="255638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9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 1 ucznia w szkole w klasach IV - VIII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712,80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838,75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2973491"/>
                  </a:ext>
                </a:extLst>
              </a:tr>
              <a:tr h="206716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9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 1 ucznia w nauczaniu domowym w klasach I - III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345,14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459,38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7925796"/>
                  </a:ext>
                </a:extLst>
              </a:tr>
              <a:tr h="206435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9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 1 ucznia w nauczaniu domowym w klasach IV – VIII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313,63</a:t>
                      </a:r>
                      <a:endParaRPr lang="pl-PL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425,83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8604887"/>
                  </a:ext>
                </a:extLst>
              </a:tr>
            </a:tbl>
          </a:graphicData>
        </a:graphic>
      </p:graphicFrame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D6029066-9BF9-4A8E-B6EF-BE364D56F0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8187886"/>
              </p:ext>
            </p:extLst>
          </p:nvPr>
        </p:nvGraphicFramePr>
        <p:xfrm>
          <a:off x="1524000" y="3808602"/>
          <a:ext cx="9596284" cy="2330040"/>
        </p:xfrm>
        <a:graphic>
          <a:graphicData uri="http://schemas.openxmlformats.org/drawingml/2006/table">
            <a:tbl>
              <a:tblPr firstRow="1" firstCol="1" bandRow="1"/>
              <a:tblGrid>
                <a:gridCol w="2379406">
                  <a:extLst>
                    <a:ext uri="{9D8B030D-6E8A-4147-A177-3AD203B41FA5}">
                      <a16:colId xmlns:a16="http://schemas.microsoft.com/office/drawing/2014/main" val="3215330787"/>
                    </a:ext>
                  </a:extLst>
                </a:gridCol>
                <a:gridCol w="2408904">
                  <a:extLst>
                    <a:ext uri="{9D8B030D-6E8A-4147-A177-3AD203B41FA5}">
                      <a16:colId xmlns:a16="http://schemas.microsoft.com/office/drawing/2014/main" val="3599979032"/>
                    </a:ext>
                  </a:extLst>
                </a:gridCol>
                <a:gridCol w="2369574">
                  <a:extLst>
                    <a:ext uri="{9D8B030D-6E8A-4147-A177-3AD203B41FA5}">
                      <a16:colId xmlns:a16="http://schemas.microsoft.com/office/drawing/2014/main" val="131653915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201791247"/>
                    </a:ext>
                  </a:extLst>
                </a:gridCol>
              </a:tblGrid>
              <a:tr h="315312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Nazwa szkoły niepublicznej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Kwota dotacji za okres</a:t>
                      </a: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Razem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6331040"/>
                  </a:ext>
                </a:extLst>
              </a:tr>
              <a:tr h="713856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IX – XII 2020 r.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 – VIII 2021 r.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5288306"/>
                  </a:ext>
                </a:extLst>
              </a:tr>
              <a:tr h="105175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Niepubliczna Modelowa Szkoła Podstawowa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                                                     109 010,30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 tym 54 072,53                                 na uczniów niepełnosprawnych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369 646,95         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  tym 191 234,94                         na uczniów niepełnosprawnych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478 657,25                                              w tym 245 307,47                                 na uczniów niepełnosprawnych</a:t>
                      </a:r>
                      <a:endParaRPr lang="pl-PL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90953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881858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7C7C75-D4BE-4730-A4BE-AE18E6321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156" y="613353"/>
            <a:ext cx="9864456" cy="709838"/>
          </a:xfrm>
        </p:spPr>
        <p:txBody>
          <a:bodyPr>
            <a:normAutofit/>
          </a:bodyPr>
          <a:lstStyle/>
          <a:p>
            <a:pPr algn="ctr"/>
            <a:r>
              <a:rPr lang="pl-PL" sz="2400" b="1" dirty="0"/>
              <a:t>Oświata w Gminie Nieporęt w 2020 roku w liczbach</a:t>
            </a:r>
          </a:p>
        </p:txBody>
      </p:sp>
      <p:graphicFrame>
        <p:nvGraphicFramePr>
          <p:cNvPr id="6" name="Symbol zastępczy zawartości 5">
            <a:extLst>
              <a:ext uri="{FF2B5EF4-FFF2-40B4-BE49-F238E27FC236}">
                <a16:creationId xmlns:a16="http://schemas.microsoft.com/office/drawing/2014/main" id="{E9665CE8-364B-4129-9936-7D3B615CED7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721740"/>
              </p:ext>
            </p:extLst>
          </p:nvPr>
        </p:nvGraphicFramePr>
        <p:xfrm>
          <a:off x="1473799" y="1241257"/>
          <a:ext cx="9593594" cy="5127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6070017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342FDCB-B4A9-453A-A2D3-5B5D3DCFC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6041" y="624110"/>
            <a:ext cx="9938571" cy="647642"/>
          </a:xfrm>
          <a:noFill/>
        </p:spPr>
        <p:txBody>
          <a:bodyPr>
            <a:normAutofit/>
          </a:bodyPr>
          <a:lstStyle/>
          <a:p>
            <a:pPr algn="ctr"/>
            <a:r>
              <a:rPr lang="pl-PL" sz="2400" b="1" kern="1200" dirty="0">
                <a:solidFill>
                  <a:srgbClr val="262626"/>
                </a:solidFill>
                <a:effectLst/>
                <a:latin typeface="Century Gothic" panose="020B0502020202020204" pitchFamily="34" charset="0"/>
                <a:ea typeface="+mj-ea"/>
                <a:cs typeface="+mj-cs"/>
              </a:rPr>
              <a:t>Oświata w Gminie Nieporęt w 2020 roku w liczbach</a:t>
            </a:r>
            <a:endParaRPr lang="pl-PL" sz="2400" dirty="0"/>
          </a:p>
        </p:txBody>
      </p:sp>
      <p:graphicFrame>
        <p:nvGraphicFramePr>
          <p:cNvPr id="11" name="Symbol zastępczy zawartości 10">
            <a:extLst>
              <a:ext uri="{FF2B5EF4-FFF2-40B4-BE49-F238E27FC236}">
                <a16:creationId xmlns:a16="http://schemas.microsoft.com/office/drawing/2014/main" id="{727BA1AE-065E-4CD9-A381-D2F8301F700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2494526"/>
              </p:ext>
            </p:extLst>
          </p:nvPr>
        </p:nvGraphicFramePr>
        <p:xfrm>
          <a:off x="1460937" y="1593628"/>
          <a:ext cx="9675813" cy="46402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352129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1000">
              <a:schemeClr val="bg2">
                <a:tint val="90000"/>
                <a:satMod val="92000"/>
                <a:lumMod val="120000"/>
              </a:schemeClr>
            </a:gs>
            <a:gs pos="100000">
              <a:schemeClr val="accent4">
                <a:lumMod val="20000"/>
                <a:lumOff val="80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D2CF20-B246-4894-B23F-A9257E9A9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5519" y="624110"/>
            <a:ext cx="9919093" cy="1280890"/>
          </a:xfrm>
        </p:spPr>
        <p:txBody>
          <a:bodyPr>
            <a:normAutofit/>
          </a:bodyPr>
          <a:lstStyle/>
          <a:p>
            <a:pPr algn="ctr"/>
            <a:r>
              <a:rPr lang="pl-PL" sz="2400" b="1" kern="1200" dirty="0">
                <a:solidFill>
                  <a:srgbClr val="262626"/>
                </a:solidFill>
                <a:effectLst/>
                <a:latin typeface="Century Gothic" panose="020B0502020202020204" pitchFamily="34" charset="0"/>
                <a:ea typeface="+mj-ea"/>
                <a:cs typeface="+mj-cs"/>
              </a:rPr>
              <a:t>Przedszkole Gminne w Białobrzegach </a:t>
            </a:r>
            <a:br>
              <a:rPr lang="pl-PL" sz="2400" b="1" kern="1200" dirty="0">
                <a:solidFill>
                  <a:srgbClr val="262626"/>
                </a:solidFill>
                <a:effectLst/>
                <a:latin typeface="Century Gothic" panose="020B0502020202020204" pitchFamily="34" charset="0"/>
                <a:ea typeface="+mj-ea"/>
                <a:cs typeface="+mj-cs"/>
              </a:rPr>
            </a:br>
            <a:r>
              <a:rPr lang="pl-PL" sz="2400" b="1" kern="1200" dirty="0">
                <a:solidFill>
                  <a:srgbClr val="262626"/>
                </a:solidFill>
                <a:effectLst/>
                <a:latin typeface="Century Gothic" panose="020B0502020202020204" pitchFamily="34" charset="0"/>
                <a:ea typeface="+mj-ea"/>
                <a:cs typeface="+mj-cs"/>
              </a:rPr>
              <a:t>w roku szkolnym 2020/2021</a:t>
            </a:r>
            <a:br>
              <a:rPr lang="pl-PL" sz="2400" b="1" kern="1200" dirty="0">
                <a:solidFill>
                  <a:srgbClr val="262626"/>
                </a:solidFill>
                <a:effectLst/>
                <a:latin typeface="Century Gothic" panose="020B0502020202020204" pitchFamily="34" charset="0"/>
                <a:ea typeface="+mj-ea"/>
                <a:cs typeface="+mj-cs"/>
              </a:rPr>
            </a:br>
            <a:endParaRPr lang="pl-PL" sz="24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F0119DB-888C-4EF5-B29B-7212AC7E38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7013" y="1602297"/>
            <a:ext cx="10447599" cy="4308925"/>
          </a:xfrm>
        </p:spPr>
        <p:txBody>
          <a:bodyPr/>
          <a:lstStyle/>
          <a:p>
            <a:pPr marL="914400" indent="0" algn="l" rtl="0" eaLnBrk="1" latinLnBrk="0" hangingPunct="1">
              <a:spcBef>
                <a:spcPts val="1000"/>
              </a:spcBef>
              <a:spcAft>
                <a:spcPts val="0"/>
              </a:spcAft>
            </a:pPr>
            <a:r>
              <a:rPr lang="pl-PL" sz="1400" b="1" kern="1200" dirty="0">
                <a:solidFill>
                  <a:srgbClr val="404040"/>
                </a:solidFill>
                <a:effectLst/>
                <a:latin typeface="+mj-lt"/>
                <a:ea typeface="+mn-ea"/>
                <a:cs typeface="+mn-cs"/>
              </a:rPr>
              <a:t>Liczba dzieci – 68</a:t>
            </a:r>
            <a:endParaRPr lang="pl-PL" sz="1400" dirty="0">
              <a:effectLst/>
              <a:latin typeface="+mj-lt"/>
            </a:endParaRPr>
          </a:p>
          <a:p>
            <a:pPr marL="914400" indent="0" algn="l" rtl="0" eaLnBrk="1" latinLnBrk="0" hangingPunct="1">
              <a:spcBef>
                <a:spcPts val="1000"/>
              </a:spcBef>
              <a:spcAft>
                <a:spcPts val="0"/>
              </a:spcAft>
            </a:pPr>
            <a:r>
              <a:rPr lang="pl-PL" sz="1400" b="1" kern="1200" dirty="0">
                <a:solidFill>
                  <a:srgbClr val="404040"/>
                </a:solidFill>
                <a:effectLst/>
                <a:latin typeface="+mj-lt"/>
                <a:ea typeface="+mn-ea"/>
                <a:cs typeface="+mn-cs"/>
              </a:rPr>
              <a:t>Liczba oddziałów – 3</a:t>
            </a:r>
            <a:endParaRPr lang="pl-PL" sz="1400" dirty="0">
              <a:effectLst/>
              <a:latin typeface="+mj-lt"/>
            </a:endParaRPr>
          </a:p>
          <a:p>
            <a:pPr marL="914400" indent="0" algn="l" rtl="0" eaLnBrk="1" latinLnBrk="0" hangingPunct="1">
              <a:spcBef>
                <a:spcPts val="1000"/>
              </a:spcBef>
              <a:spcAft>
                <a:spcPts val="0"/>
              </a:spcAft>
            </a:pPr>
            <a:r>
              <a:rPr lang="pl-PL" sz="1400" b="1" kern="1200" dirty="0">
                <a:solidFill>
                  <a:srgbClr val="404040"/>
                </a:solidFill>
                <a:effectLst/>
                <a:latin typeface="+mj-lt"/>
                <a:ea typeface="+mn-ea"/>
                <a:cs typeface="+mn-cs"/>
              </a:rPr>
              <a:t>Liczba zatrudnionych nauczycieli </a:t>
            </a:r>
            <a:r>
              <a:rPr lang="pl-PL" sz="1400" b="1" kern="1200" dirty="0">
                <a:solidFill>
                  <a:srgbClr val="404040"/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– 9 (6,30 etatów przeliczeniowych)</a:t>
            </a:r>
            <a:endParaRPr lang="pl-PL" sz="1400" b="1" dirty="0">
              <a:effectLst/>
            </a:endParaRPr>
          </a:p>
          <a:p>
            <a:pPr marL="914400" indent="0" algn="l" rtl="0" eaLnBrk="1" latinLnBrk="0" hangingPunct="1">
              <a:spcBef>
                <a:spcPts val="1000"/>
              </a:spcBef>
              <a:spcAft>
                <a:spcPts val="0"/>
              </a:spcAft>
            </a:pPr>
            <a:r>
              <a:rPr lang="pl-PL" sz="1400" b="1" kern="1200" dirty="0">
                <a:solidFill>
                  <a:srgbClr val="404040"/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Liczba pracowników </a:t>
            </a:r>
            <a:r>
              <a:rPr lang="pl-PL" sz="1400" b="1" kern="1200" dirty="0" err="1">
                <a:solidFill>
                  <a:srgbClr val="404040"/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administracyjno</a:t>
            </a:r>
            <a:r>
              <a:rPr lang="pl-PL" sz="1400" b="1" kern="1200" dirty="0">
                <a:solidFill>
                  <a:srgbClr val="404040"/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 – obsługowych – 9 (8 etatów przeliczeniowych)</a:t>
            </a:r>
            <a:endParaRPr lang="pl-PL" sz="1400" b="1" dirty="0">
              <a:effectLst/>
            </a:endParaRPr>
          </a:p>
          <a:p>
            <a:pPr marL="914400" indent="0" algn="just" rtl="0" eaLnBrk="1" latinLnBrk="0" hangingPunct="1">
              <a:spcBef>
                <a:spcPts val="1000"/>
              </a:spcBef>
              <a:spcAft>
                <a:spcPts val="0"/>
              </a:spcAft>
            </a:pPr>
            <a:r>
              <a:rPr lang="pl-PL" sz="1400" b="1" kern="1200" dirty="0">
                <a:solidFill>
                  <a:srgbClr val="404040"/>
                </a:solidFill>
                <a:effectLst/>
                <a:latin typeface="+mj-lt"/>
                <a:ea typeface="+mn-ea"/>
                <a:cs typeface="+mn-cs"/>
              </a:rPr>
              <a:t>Co je wyróżniało? R</a:t>
            </a:r>
            <a:r>
              <a:rPr lang="pl-PL" sz="1400" b="1" kern="1200" dirty="0">
                <a:solidFill>
                  <a:srgbClr val="000000"/>
                </a:solidFill>
                <a:effectLst/>
                <a:latin typeface="+mj-lt"/>
                <a:ea typeface="+mj-ea"/>
                <a:cs typeface="+mj-cs"/>
              </a:rPr>
              <a:t>ealizacja programu ogólnopolskiego „Mały Miś w świecie wielkiej literatury”, programów profilaktycznych „Akademia zdrowego Przedszkolaka”, „Czyste powietrze wokół nas”, „Kubusiowi Przyjaciele Natury” oraz udział w akcjach charytatywnych np. „Góra Grosza”, „WOŚP”, „Światowy Dzień Autyzmu”.</a:t>
            </a:r>
          </a:p>
          <a:p>
            <a:pPr marL="914400" indent="0" algn="l" rtl="0" eaLnBrk="1" latinLnBrk="0" hangingPunct="1">
              <a:spcBef>
                <a:spcPts val="1000"/>
              </a:spcBef>
              <a:spcAft>
                <a:spcPts val="0"/>
              </a:spcAft>
              <a:buNone/>
            </a:pPr>
            <a:br>
              <a:rPr lang="pl-PL" sz="1400" b="1" kern="1200" dirty="0">
                <a:solidFill>
                  <a:srgbClr val="262626"/>
                </a:solidFill>
                <a:effectLst/>
                <a:latin typeface="Century Gothic" panose="020B0502020202020204" pitchFamily="34" charset="0"/>
                <a:ea typeface="+mj-ea"/>
                <a:cs typeface="+mj-cs"/>
              </a:rPr>
            </a:br>
            <a:endParaRPr lang="pl-PL" sz="1400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41127CE8-C323-44DD-8E68-E444F717FA7A}"/>
              </a:ext>
            </a:extLst>
          </p:cNvPr>
          <p:cNvPicPr>
            <a:picLocks noGrp="1"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95512" y="4198374"/>
            <a:ext cx="2252023" cy="1833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>
            <a:extLst>
              <a:ext uri="{FF2B5EF4-FFF2-40B4-BE49-F238E27FC236}">
                <a16:creationId xmlns:a16="http://schemas.microsoft.com/office/drawing/2014/main" id="{FCFEB39B-D995-4C7E-AC04-E39B9A24CB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6965" y="4198374"/>
            <a:ext cx="2252023" cy="1833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>
            <a:extLst>
              <a:ext uri="{FF2B5EF4-FFF2-40B4-BE49-F238E27FC236}">
                <a16:creationId xmlns:a16="http://schemas.microsoft.com/office/drawing/2014/main" id="{D8FAF1EF-8AAF-4EBB-BEFB-DDC2A607A4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8418" y="4198374"/>
            <a:ext cx="2252023" cy="1834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0">
            <a:extLst>
              <a:ext uri="{FF2B5EF4-FFF2-40B4-BE49-F238E27FC236}">
                <a16:creationId xmlns:a16="http://schemas.microsoft.com/office/drawing/2014/main" id="{B6D185AD-D621-4CF0-83B1-D46C7A27C0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9871" y="4198148"/>
            <a:ext cx="2075043" cy="1834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664678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1F25011-1494-4D88-9FD5-D60E62558B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156" y="697682"/>
            <a:ext cx="9864456" cy="689684"/>
          </a:xfrm>
        </p:spPr>
        <p:txBody>
          <a:bodyPr>
            <a:normAutofit/>
          </a:bodyPr>
          <a:lstStyle/>
          <a:p>
            <a:pPr algn="ctr"/>
            <a:r>
              <a:rPr lang="pl-PL" sz="2400" b="1" kern="1200" dirty="0">
                <a:solidFill>
                  <a:srgbClr val="262626"/>
                </a:solidFill>
                <a:effectLst/>
                <a:latin typeface="Century Gothic" panose="020B0502020202020204" pitchFamily="34" charset="0"/>
                <a:ea typeface="+mj-ea"/>
                <a:cs typeface="+mj-cs"/>
              </a:rPr>
              <a:t>Oświata w Gminie Nieporęt w 2020 roku w liczbach</a:t>
            </a:r>
            <a:endParaRPr lang="pl-PL" sz="2400" dirty="0"/>
          </a:p>
        </p:txBody>
      </p:sp>
      <p:graphicFrame>
        <p:nvGraphicFramePr>
          <p:cNvPr id="6" name="Symbol zastępczy zawartości 5">
            <a:extLst>
              <a:ext uri="{FF2B5EF4-FFF2-40B4-BE49-F238E27FC236}">
                <a16:creationId xmlns:a16="http://schemas.microsoft.com/office/drawing/2014/main" id="{BEE080B4-5340-4612-B984-6744E63969E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87752481"/>
              </p:ext>
            </p:extLst>
          </p:nvPr>
        </p:nvGraphicFramePr>
        <p:xfrm>
          <a:off x="1638300" y="1387475"/>
          <a:ext cx="9864725" cy="48879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37665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76FF8A3-F54F-45F1-A0DC-12D6B8B28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2400" b="1" kern="1200" dirty="0">
                <a:solidFill>
                  <a:srgbClr val="262626"/>
                </a:solidFill>
                <a:effectLst/>
                <a:ea typeface="+mj-ea"/>
                <a:cs typeface="+mj-cs"/>
              </a:rPr>
              <a:t>Przedszkole Gminne im. Akademii Małych Odkrywców       w Zegrzu Południowym w roku szkolnym 2020/2021</a:t>
            </a:r>
            <a:endParaRPr lang="pl-PL" sz="24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F1DD0DE-7ED9-4E8E-B98D-8AF9190CC8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2387" y="1730477"/>
            <a:ext cx="10472225" cy="4180745"/>
          </a:xfrm>
        </p:spPr>
        <p:txBody>
          <a:bodyPr/>
          <a:lstStyle/>
          <a:p>
            <a:pPr marL="914400" indent="0" algn="l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Wingdings 3" panose="05040102010807070707" pitchFamily="18" charset="2"/>
              <a:buChar char="´"/>
            </a:pPr>
            <a:r>
              <a:rPr lang="pl-PL" sz="1400" b="1" kern="1200" dirty="0">
                <a:solidFill>
                  <a:srgbClr val="404040"/>
                </a:solidFill>
                <a:effectLst/>
                <a:latin typeface="+mj-lt"/>
                <a:ea typeface="+mn-ea"/>
                <a:cs typeface="+mn-cs"/>
              </a:rPr>
              <a:t>Liczba dzieci – 62</a:t>
            </a:r>
            <a:endParaRPr lang="pl-PL" sz="1400" dirty="0">
              <a:effectLst/>
              <a:latin typeface="+mj-lt"/>
            </a:endParaRPr>
          </a:p>
          <a:p>
            <a:pPr marL="914400" indent="0" algn="l" rtl="0" eaLnBrk="1" latinLnBrk="0" hangingPunct="1">
              <a:spcBef>
                <a:spcPts val="1000"/>
              </a:spcBef>
              <a:spcAft>
                <a:spcPts val="0"/>
              </a:spcAft>
            </a:pPr>
            <a:r>
              <a:rPr lang="pl-PL" sz="1400" b="1" kern="1200" dirty="0">
                <a:solidFill>
                  <a:srgbClr val="404040"/>
                </a:solidFill>
                <a:effectLst/>
                <a:latin typeface="+mj-lt"/>
                <a:ea typeface="+mn-ea"/>
                <a:cs typeface="+mn-cs"/>
              </a:rPr>
              <a:t>Liczba oddziałów – 3</a:t>
            </a:r>
            <a:endParaRPr lang="pl-PL" sz="1400" dirty="0">
              <a:effectLst/>
              <a:latin typeface="+mj-lt"/>
            </a:endParaRPr>
          </a:p>
          <a:p>
            <a:pPr marL="914400" indent="0" algn="l" rtl="0" eaLnBrk="1" latinLnBrk="0" hangingPunct="1">
              <a:spcBef>
                <a:spcPts val="1000"/>
              </a:spcBef>
              <a:spcAft>
                <a:spcPts val="0"/>
              </a:spcAft>
            </a:pPr>
            <a:r>
              <a:rPr lang="pl-PL" sz="1400" b="1" kern="1200" dirty="0">
                <a:solidFill>
                  <a:srgbClr val="404040"/>
                </a:solidFill>
                <a:effectLst/>
                <a:latin typeface="+mj-lt"/>
                <a:ea typeface="+mn-ea"/>
                <a:cs typeface="+mn-cs"/>
              </a:rPr>
              <a:t>Liczba zatrudnionych nauczycieli – 11 (7,60 etatów przeliczeniowych)</a:t>
            </a:r>
            <a:endParaRPr lang="pl-PL" sz="1400" dirty="0">
              <a:effectLst/>
              <a:latin typeface="+mj-lt"/>
            </a:endParaRPr>
          </a:p>
          <a:p>
            <a:pPr marL="914400" indent="0" algn="l" rtl="0" eaLnBrk="1" latinLnBrk="0" hangingPunct="1">
              <a:spcBef>
                <a:spcPts val="1000"/>
              </a:spcBef>
              <a:spcAft>
                <a:spcPts val="0"/>
              </a:spcAft>
            </a:pPr>
            <a:r>
              <a:rPr lang="pl-PL" sz="1400" b="1" kern="1200" dirty="0">
                <a:solidFill>
                  <a:srgbClr val="404040"/>
                </a:solidFill>
                <a:effectLst/>
                <a:latin typeface="+mj-lt"/>
                <a:ea typeface="+mn-ea"/>
                <a:cs typeface="+mn-cs"/>
              </a:rPr>
              <a:t>Liczba pracowników </a:t>
            </a:r>
            <a:r>
              <a:rPr lang="pl-PL" sz="1400" b="1" kern="1200" dirty="0" err="1">
                <a:solidFill>
                  <a:srgbClr val="404040"/>
                </a:solidFill>
                <a:effectLst/>
                <a:latin typeface="+mj-lt"/>
                <a:ea typeface="+mn-ea"/>
                <a:cs typeface="+mn-cs"/>
              </a:rPr>
              <a:t>administracyjno</a:t>
            </a:r>
            <a:r>
              <a:rPr lang="pl-PL" sz="1400" b="1" kern="1200" dirty="0">
                <a:solidFill>
                  <a:srgbClr val="404040"/>
                </a:solidFill>
                <a:effectLst/>
                <a:latin typeface="+mj-lt"/>
                <a:ea typeface="+mn-ea"/>
                <a:cs typeface="+mn-cs"/>
              </a:rPr>
              <a:t> – obsługowych – 8 (7 etatów przeliczeniowych)</a:t>
            </a:r>
            <a:endParaRPr lang="pl-PL" sz="1400" dirty="0">
              <a:effectLst/>
              <a:latin typeface="+mj-lt"/>
            </a:endParaRPr>
          </a:p>
          <a:p>
            <a:pPr marL="914400" indent="0" algn="just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</a:pPr>
            <a:r>
              <a:rPr lang="pl-PL" sz="1400" b="1" kern="1200" dirty="0">
                <a:solidFill>
                  <a:srgbClr val="404040"/>
                </a:solidFill>
                <a:effectLst/>
                <a:latin typeface="+mj-lt"/>
                <a:ea typeface="+mn-ea"/>
                <a:cs typeface="+mn-cs"/>
              </a:rPr>
              <a:t>Co je wyróżniało? </a:t>
            </a:r>
            <a:r>
              <a:rPr lang="pl-PL" sz="1400" b="1" dirty="0">
                <a:solidFill>
                  <a:srgbClr val="404040"/>
                </a:solidFill>
                <a:latin typeface="+mj-lt"/>
              </a:rPr>
              <a:t>R</a:t>
            </a:r>
            <a:r>
              <a:rPr lang="pl-PL" sz="1400" b="1" kern="1200" dirty="0">
                <a:solidFill>
                  <a:srgbClr val="000000"/>
                </a:solidFill>
                <a:effectLst/>
                <a:latin typeface="+mj-lt"/>
                <a:ea typeface="+mn-ea"/>
                <a:cs typeface="+mn-cs"/>
              </a:rPr>
              <a:t>ealizacja całorocznych projektów i innowacji np. „Dinozaury”, „Witaminy”, „Zaczarowana kraina bajek”, „Cała Polska czyta dzieciom”, „Wynalazcy zwiedzają świat”, „Poszukiwacze bawią się kółeczkami”, „Kup Pan szczotkę”.</a:t>
            </a:r>
            <a:endParaRPr lang="pl-PL" sz="1400" b="1" dirty="0">
              <a:effectLst/>
              <a:latin typeface="+mj-lt"/>
            </a:endParaRPr>
          </a:p>
          <a:p>
            <a:pPr marL="914400" indent="0" algn="l" rtl="0" eaLnBrk="1" latinLnBrk="0" hangingPunct="1">
              <a:spcBef>
                <a:spcPts val="1000"/>
              </a:spcBef>
              <a:spcAft>
                <a:spcPts val="0"/>
              </a:spcAft>
              <a:buNone/>
            </a:pPr>
            <a:endParaRPr lang="pl-PL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A16CF738-72F4-4509-ACFC-182EFB6873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5545" y="4133022"/>
            <a:ext cx="2301823" cy="1687675"/>
          </a:xfrm>
          <a:prstGeom prst="rect">
            <a:avLst/>
          </a:prstGeom>
        </p:spPr>
      </p:pic>
      <p:pic>
        <p:nvPicPr>
          <p:cNvPr id="5" name="Picture 8" descr="Pola Nadziei, foto nr 12, ">
            <a:extLst>
              <a:ext uri="{FF2B5EF4-FFF2-40B4-BE49-F238E27FC236}">
                <a16:creationId xmlns:a16="http://schemas.microsoft.com/office/drawing/2014/main" id="{5DA9D4BB-507C-4E5C-AC16-8A4D41AF7E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968" y="4149213"/>
            <a:ext cx="2144507" cy="1687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E2CF2F45-F2E1-4316-BA04-B02FEB88E4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7076" y="4149213"/>
            <a:ext cx="2314575" cy="1671484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79D2AB73-8F6B-4966-9706-3163AB09D2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94252" y="4149213"/>
            <a:ext cx="2165361" cy="1671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9114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4B1FC8C-4F98-4514-ABDD-A845D541CD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2400" b="1" kern="1200" dirty="0">
                <a:solidFill>
                  <a:srgbClr val="262626"/>
                </a:solidFill>
                <a:effectLst/>
                <a:ea typeface="+mj-ea"/>
                <a:cs typeface="+mj-cs"/>
              </a:rPr>
              <a:t>Przedszkole Gminne w Wólce Radzymińskiej </a:t>
            </a:r>
            <a:br>
              <a:rPr lang="pl-PL" sz="2400" b="1" kern="1200" dirty="0">
                <a:solidFill>
                  <a:srgbClr val="262626"/>
                </a:solidFill>
                <a:effectLst/>
                <a:ea typeface="+mj-ea"/>
                <a:cs typeface="+mj-cs"/>
              </a:rPr>
            </a:br>
            <a:r>
              <a:rPr lang="pl-PL" sz="2400" b="1" kern="1200" dirty="0">
                <a:solidFill>
                  <a:srgbClr val="262626"/>
                </a:solidFill>
                <a:effectLst/>
                <a:ea typeface="+mj-ea"/>
                <a:cs typeface="+mj-cs"/>
              </a:rPr>
              <a:t>w roku szkolnym 2020/2021</a:t>
            </a:r>
            <a:endParaRPr lang="pl-PL" sz="24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2B41FF2-6800-451D-B239-E1D96AFF34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4903" y="1592826"/>
            <a:ext cx="10619709" cy="4318396"/>
          </a:xfrm>
        </p:spPr>
        <p:txBody>
          <a:bodyPr/>
          <a:lstStyle/>
          <a:p>
            <a:pPr marL="914400" indent="0" algn="l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Wingdings 3" panose="05040102010807070707" pitchFamily="18" charset="2"/>
              <a:buChar char="´"/>
            </a:pPr>
            <a:r>
              <a:rPr lang="pl-PL" sz="1400" b="1" kern="1200" dirty="0">
                <a:solidFill>
                  <a:srgbClr val="404040"/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Liczba dzieci – 54</a:t>
            </a:r>
            <a:endParaRPr lang="pl-PL" sz="1400" dirty="0">
              <a:effectLst/>
            </a:endParaRPr>
          </a:p>
          <a:p>
            <a:pPr marL="914400" indent="0" algn="l" rtl="0" eaLnBrk="1" latinLnBrk="0" hangingPunct="1">
              <a:spcBef>
                <a:spcPts val="1000"/>
              </a:spcBef>
              <a:spcAft>
                <a:spcPts val="0"/>
              </a:spcAft>
            </a:pPr>
            <a:r>
              <a:rPr lang="pl-PL" sz="1400" b="1" kern="1200" dirty="0">
                <a:solidFill>
                  <a:srgbClr val="404040"/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Liczba oddziałów – 3</a:t>
            </a:r>
            <a:endParaRPr lang="pl-PL" sz="1400" dirty="0">
              <a:effectLst/>
            </a:endParaRPr>
          </a:p>
          <a:p>
            <a:pPr marL="914400" indent="0" algn="l" rtl="0" eaLnBrk="1" latinLnBrk="0" hangingPunct="1">
              <a:spcBef>
                <a:spcPts val="1000"/>
              </a:spcBef>
              <a:spcAft>
                <a:spcPts val="0"/>
              </a:spcAft>
            </a:pPr>
            <a:r>
              <a:rPr lang="pl-PL" sz="1400" b="1" kern="1200" dirty="0">
                <a:solidFill>
                  <a:srgbClr val="404040"/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Liczba zatrudnionych nauczycieli – 6 (5 etatów przeliczeniowych)</a:t>
            </a:r>
            <a:endParaRPr lang="pl-PL" sz="1400" dirty="0">
              <a:effectLst/>
            </a:endParaRPr>
          </a:p>
          <a:p>
            <a:pPr marL="914400" indent="0" algn="l" rtl="0" eaLnBrk="1" latinLnBrk="0" hangingPunct="1">
              <a:spcBef>
                <a:spcPts val="1000"/>
              </a:spcBef>
              <a:spcAft>
                <a:spcPts val="0"/>
              </a:spcAft>
            </a:pPr>
            <a:r>
              <a:rPr lang="pl-PL" sz="1400" b="1" kern="1200" dirty="0">
                <a:solidFill>
                  <a:srgbClr val="404040"/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Liczba pracowników </a:t>
            </a:r>
            <a:r>
              <a:rPr lang="pl-PL" sz="1400" b="1" kern="1200" dirty="0" err="1">
                <a:solidFill>
                  <a:srgbClr val="404040"/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administracyjno</a:t>
            </a:r>
            <a:r>
              <a:rPr lang="pl-PL" sz="1400" b="1" kern="1200" dirty="0">
                <a:solidFill>
                  <a:srgbClr val="404040"/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 – obsługowych – 7 (5,5 etatów przeliczeniowych)</a:t>
            </a:r>
            <a:endParaRPr lang="pl-PL" sz="1400" dirty="0">
              <a:effectLst/>
            </a:endParaRPr>
          </a:p>
          <a:p>
            <a:pPr marL="914400" indent="0" algn="just" rtl="0" eaLnBrk="1" latinLnBrk="0" hangingPunct="1">
              <a:spcBef>
                <a:spcPts val="1000"/>
              </a:spcBef>
              <a:spcAft>
                <a:spcPts val="0"/>
              </a:spcAft>
            </a:pPr>
            <a:r>
              <a:rPr lang="pl-PL" sz="1400" b="1" kern="1200" dirty="0">
                <a:solidFill>
                  <a:srgbClr val="404040"/>
                </a:solidFill>
                <a:effectLst/>
                <a:latin typeface="+mj-lt"/>
                <a:ea typeface="+mn-ea"/>
                <a:cs typeface="+mn-cs"/>
              </a:rPr>
              <a:t>Co je wyróżniało? R</a:t>
            </a:r>
            <a:r>
              <a:rPr lang="pl-PL" sz="1400" b="1" kern="1200" dirty="0">
                <a:solidFill>
                  <a:srgbClr val="000000"/>
                </a:solidFill>
                <a:effectLst/>
                <a:latin typeface="+mj-lt"/>
                <a:ea typeface="+mj-ea"/>
                <a:cs typeface="+mj-cs"/>
              </a:rPr>
              <a:t>ealizacja całorocznych projektów i innowacji np. „Cała Polska czyta dzieciom”, „Zdrowa żywność”, „Mały Miś w świecie wielkiej literatury”, „Sprzątanie świata”, „Kubusiowi Przyjaciele Natury”, „Więcej ruchu dla maluchów”.</a:t>
            </a:r>
          </a:p>
          <a:p>
            <a:pPr marL="914400" indent="0" algn="just" rtl="0" eaLnBrk="1" latinLnBrk="0" hangingPunct="1">
              <a:spcBef>
                <a:spcPts val="1000"/>
              </a:spcBef>
              <a:spcAft>
                <a:spcPts val="0"/>
              </a:spcAft>
              <a:buNone/>
            </a:pPr>
            <a:endParaRPr lang="pl-PL" sz="1400" b="1" kern="1200" dirty="0">
              <a:solidFill>
                <a:srgbClr val="000000"/>
              </a:solidFill>
              <a:effectLst/>
              <a:latin typeface="+mj-lt"/>
              <a:ea typeface="+mj-ea"/>
              <a:cs typeface="+mj-cs"/>
            </a:endParaRPr>
          </a:p>
          <a:p>
            <a:pPr marL="914400" indent="0" algn="l" rtl="0" eaLnBrk="1" latinLnBrk="0" hangingPunct="1">
              <a:spcBef>
                <a:spcPts val="1000"/>
              </a:spcBef>
              <a:spcAft>
                <a:spcPts val="0"/>
              </a:spcAft>
              <a:buNone/>
            </a:pPr>
            <a:endParaRPr lang="pl-PL" sz="1400" b="1" dirty="0">
              <a:latin typeface="+mj-lt"/>
            </a:endParaRPr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4B498858-02D1-4A89-B2E1-C02530D1FF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2687" y="4197748"/>
            <a:ext cx="2310144" cy="1713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7CD9271-CA50-44D3-A999-698DAD59C8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1324" y="4189397"/>
            <a:ext cx="2114806" cy="171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516FE0CC-D236-4B5A-9156-1F2CAFFB64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4623" y="4189397"/>
            <a:ext cx="2217172" cy="1713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AF109AB8-16C6-412A-A199-C0BA93C42B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8050" y="4055632"/>
            <a:ext cx="2310144" cy="1855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37426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8EDA6E4-B452-4748-BC3F-3C3A8783A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2400" b="1" kern="1200" dirty="0">
                <a:solidFill>
                  <a:srgbClr val="000000"/>
                </a:solidFill>
                <a:effectLst/>
                <a:ea typeface="+mj-ea"/>
                <a:cs typeface="+mj-cs"/>
              </a:rPr>
              <a:t>Szkoła Podstawowa im. Bronisława </a:t>
            </a:r>
            <a:r>
              <a:rPr lang="pl-PL" sz="2400" b="1" kern="1200" dirty="0" err="1">
                <a:solidFill>
                  <a:srgbClr val="000000"/>
                </a:solidFill>
                <a:effectLst/>
                <a:ea typeface="+mj-ea"/>
                <a:cs typeface="+mj-cs"/>
              </a:rPr>
              <a:t>Tokaja</a:t>
            </a:r>
            <a:r>
              <a:rPr lang="pl-PL" sz="2400" b="1" kern="1200" dirty="0">
                <a:solidFill>
                  <a:srgbClr val="000000"/>
                </a:solidFill>
                <a:effectLst/>
                <a:ea typeface="+mj-ea"/>
                <a:cs typeface="+mj-cs"/>
              </a:rPr>
              <a:t> w Nieporęcie           w roku szkolnym 2020/2021</a:t>
            </a:r>
            <a:endParaRPr lang="pl-PL" sz="24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E7E1254-EE17-4B8F-91D9-C9511B509A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4065" y="1533832"/>
            <a:ext cx="10570547" cy="4377390"/>
          </a:xfrm>
        </p:spPr>
        <p:txBody>
          <a:bodyPr/>
          <a:lstStyle/>
          <a:p>
            <a:pPr marL="914400" indent="0" algn="l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Wingdings 3" panose="05040102010807070707" pitchFamily="18" charset="2"/>
              <a:buChar char="´"/>
            </a:pPr>
            <a:r>
              <a:rPr lang="pl-PL" sz="1400" b="1" kern="1200" dirty="0">
                <a:solidFill>
                  <a:srgbClr val="404040"/>
                </a:solidFill>
                <a:effectLst/>
                <a:latin typeface="+mj-lt"/>
                <a:ea typeface="+mn-ea"/>
                <a:cs typeface="+mn-cs"/>
              </a:rPr>
              <a:t>Liczba uczniów – 371 (w tym 36 w oddziałach wychowania przedszkolnego)</a:t>
            </a:r>
          </a:p>
          <a:p>
            <a:pPr marL="914400" indent="0" algn="l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Wingdings 3" panose="05040102010807070707" pitchFamily="18" charset="2"/>
              <a:buChar char="´"/>
            </a:pPr>
            <a:r>
              <a:rPr lang="pl-PL" sz="1400" b="1" dirty="0">
                <a:solidFill>
                  <a:srgbClr val="404040"/>
                </a:solidFill>
                <a:latin typeface="+mj-lt"/>
              </a:rPr>
              <a:t>Liczba oddziałów – 19 (w tym 2 oddziały sportowe)</a:t>
            </a:r>
            <a:endParaRPr lang="pl-PL" sz="1400" dirty="0">
              <a:effectLst/>
              <a:latin typeface="+mj-lt"/>
            </a:endParaRPr>
          </a:p>
          <a:p>
            <a:pPr marL="914400" indent="0" algn="l" rtl="0" eaLnBrk="1" latinLnBrk="0" hangingPunct="1">
              <a:spcBef>
                <a:spcPts val="1000"/>
              </a:spcBef>
              <a:spcAft>
                <a:spcPts val="0"/>
              </a:spcAft>
            </a:pPr>
            <a:r>
              <a:rPr lang="pl-PL" sz="1400" b="1" kern="1200" dirty="0">
                <a:solidFill>
                  <a:srgbClr val="404040"/>
                </a:solidFill>
                <a:effectLst/>
                <a:latin typeface="+mj-lt"/>
                <a:ea typeface="+mn-ea"/>
                <a:cs typeface="+mn-cs"/>
              </a:rPr>
              <a:t>Liczba zatrudnionych nauczycieli – 55 (51,47 etatów przeliczeniowych)</a:t>
            </a:r>
            <a:endParaRPr lang="pl-PL" sz="1400" dirty="0">
              <a:effectLst/>
              <a:latin typeface="+mj-lt"/>
            </a:endParaRPr>
          </a:p>
          <a:p>
            <a:pPr marL="914400" indent="0" algn="l" rtl="0" eaLnBrk="1" latinLnBrk="0" hangingPunct="1">
              <a:spcBef>
                <a:spcPts val="1000"/>
              </a:spcBef>
              <a:spcAft>
                <a:spcPts val="0"/>
              </a:spcAft>
            </a:pPr>
            <a:r>
              <a:rPr lang="pl-PL" sz="1400" b="1" kern="1200" dirty="0">
                <a:solidFill>
                  <a:srgbClr val="404040"/>
                </a:solidFill>
                <a:effectLst/>
                <a:latin typeface="+mj-lt"/>
                <a:ea typeface="+mn-ea"/>
                <a:cs typeface="+mn-cs"/>
              </a:rPr>
              <a:t>Liczba pracowników </a:t>
            </a:r>
            <a:r>
              <a:rPr lang="pl-PL" sz="1400" b="1" kern="1200" dirty="0" err="1">
                <a:solidFill>
                  <a:srgbClr val="404040"/>
                </a:solidFill>
                <a:effectLst/>
                <a:latin typeface="+mj-lt"/>
                <a:ea typeface="+mn-ea"/>
                <a:cs typeface="+mn-cs"/>
              </a:rPr>
              <a:t>administracyjno</a:t>
            </a:r>
            <a:r>
              <a:rPr lang="pl-PL" sz="1400" b="1" kern="1200" dirty="0">
                <a:solidFill>
                  <a:srgbClr val="404040"/>
                </a:solidFill>
                <a:effectLst/>
                <a:latin typeface="+mj-lt"/>
                <a:ea typeface="+mn-ea"/>
                <a:cs typeface="+mn-cs"/>
              </a:rPr>
              <a:t> – obsługowych – 8 (7,5 etatów przeliczeniowych)</a:t>
            </a:r>
            <a:endParaRPr lang="pl-PL" sz="1400" dirty="0">
              <a:effectLst/>
              <a:latin typeface="+mj-lt"/>
            </a:endParaRPr>
          </a:p>
          <a:p>
            <a:pPr marL="914400" indent="0" algn="just" rtl="0" eaLnBrk="1" latinLnBrk="0" hangingPunct="1">
              <a:spcBef>
                <a:spcPts val="1000"/>
              </a:spcBef>
              <a:spcAft>
                <a:spcPts val="0"/>
              </a:spcAft>
            </a:pPr>
            <a:r>
              <a:rPr lang="pl-PL" sz="1400" b="1" kern="1200" dirty="0">
                <a:solidFill>
                  <a:srgbClr val="404040"/>
                </a:solidFill>
                <a:effectLst/>
                <a:latin typeface="+mj-lt"/>
                <a:ea typeface="+mn-ea"/>
                <a:cs typeface="+mn-cs"/>
              </a:rPr>
              <a:t>Co ją wyróżniało? R</a:t>
            </a:r>
            <a:r>
              <a:rPr lang="pl-PL" sz="1400" b="1" kern="1200" dirty="0">
                <a:solidFill>
                  <a:srgbClr val="000000"/>
                </a:solidFill>
                <a:effectLst/>
                <a:latin typeface="+mj-lt"/>
                <a:ea typeface="+mn-ea"/>
                <a:cs typeface="+mn-cs"/>
              </a:rPr>
              <a:t>ealizacja całorocznych projektów i innowacji np. „W moim cyfrowym świecie”, „Kraina Twórczego Drugoklasisty”, „Emocje”, Bieg Patrona Szkoły, kampania Global Money </a:t>
            </a:r>
            <a:r>
              <a:rPr lang="pl-PL" sz="1400" b="1" kern="1200" dirty="0" err="1">
                <a:solidFill>
                  <a:srgbClr val="000000"/>
                </a:solidFill>
                <a:effectLst/>
                <a:latin typeface="+mj-lt"/>
                <a:ea typeface="+mn-ea"/>
                <a:cs typeface="+mn-cs"/>
              </a:rPr>
              <a:t>Week</a:t>
            </a:r>
            <a:r>
              <a:rPr lang="pl-PL" sz="1400" b="1" kern="1200" dirty="0">
                <a:solidFill>
                  <a:srgbClr val="000000"/>
                </a:solidFill>
                <a:effectLst/>
                <a:latin typeface="+mj-lt"/>
                <a:ea typeface="+mn-ea"/>
                <a:cs typeface="+mn-cs"/>
              </a:rPr>
              <a:t>, ogólnopolski program edukacyjny Prezesa Urzędu Ochrony Danych Osobowych „Twoje dane – twoja sprawa”, wizyta studyjna w Komisji Europejskiej – wideokonferencja „Droga do Brukseli – jak zdobyć posadę w instytucjach unijnych?”.</a:t>
            </a:r>
          </a:p>
          <a:p>
            <a:pPr marL="914400" indent="0" algn="l" rtl="0" eaLnBrk="1" latinLnBrk="0" hangingPunct="1">
              <a:spcBef>
                <a:spcPts val="1000"/>
              </a:spcBef>
              <a:spcAft>
                <a:spcPts val="0"/>
              </a:spcAft>
              <a:buNone/>
            </a:pPr>
            <a:endParaRPr lang="pl-PL" sz="1400" b="1" kern="1200" dirty="0">
              <a:solidFill>
                <a:srgbClr val="000000"/>
              </a:solidFill>
              <a:effectLst/>
              <a:latin typeface="+mj-lt"/>
              <a:ea typeface="+mn-ea"/>
              <a:cs typeface="+mn-cs"/>
            </a:endParaRPr>
          </a:p>
          <a:p>
            <a:pPr marL="914400" indent="0" algn="l" rtl="0" eaLnBrk="1" latinLnBrk="0" hangingPunct="1">
              <a:spcBef>
                <a:spcPts val="1000"/>
              </a:spcBef>
              <a:spcAft>
                <a:spcPts val="0"/>
              </a:spcAft>
              <a:buNone/>
            </a:pPr>
            <a:endParaRPr lang="pl-PL" sz="1400" b="1" dirty="0">
              <a:latin typeface="+mj-lt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BEF05F2B-138A-46F7-A02F-59D010255F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7335" y="4247535"/>
            <a:ext cx="2370055" cy="1663687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53E2FD5C-1517-48FE-94AF-D24D83F18B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7562" y="4233803"/>
            <a:ext cx="2251587" cy="1663687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8D26A868-4F29-481F-BCB7-B5E559AB49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9322" y="4247534"/>
            <a:ext cx="2251587" cy="1663688"/>
          </a:xfrm>
          <a:prstGeom prst="rect">
            <a:avLst/>
          </a:prstGeom>
        </p:spPr>
      </p:pic>
      <p:pic>
        <p:nvPicPr>
          <p:cNvPr id="7" name="Picture 2" descr="Ikona do artykułu: Gdy o powietrze dbasz - zdrowe życie masz!">
            <a:extLst>
              <a:ext uri="{FF2B5EF4-FFF2-40B4-BE49-F238E27FC236}">
                <a16:creationId xmlns:a16="http://schemas.microsoft.com/office/drawing/2014/main" id="{8FEFE170-30C7-4E3A-96E2-8A7255A309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0909" y="4247535"/>
            <a:ext cx="2023568" cy="1663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2909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40EAB83-966B-4302-97C7-C86621BEE6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2400" b="1" kern="1200" dirty="0">
                <a:solidFill>
                  <a:srgbClr val="000000"/>
                </a:solidFill>
                <a:effectLst/>
                <a:ea typeface="+mj-ea"/>
                <a:cs typeface="+mj-cs"/>
              </a:rPr>
              <a:t>Szkoła Podstawowa im. Wandy Chotomskiej w Józefowie w roku szkolnym 2020/2021</a:t>
            </a:r>
            <a:endParaRPr lang="pl-PL" sz="2400" b="1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14147CD-4AD4-49C8-A006-06D3168D51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5071" y="1514168"/>
            <a:ext cx="10629541" cy="4397054"/>
          </a:xfrm>
        </p:spPr>
        <p:txBody>
          <a:bodyPr>
            <a:normAutofit/>
          </a:bodyPr>
          <a:lstStyle/>
          <a:p>
            <a:pPr marL="914400" indent="0" algn="l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Wingdings 3" panose="05040102010807070707" pitchFamily="18" charset="2"/>
              <a:buChar char="´"/>
            </a:pPr>
            <a:r>
              <a:rPr lang="pl-PL" sz="1400" b="1" kern="1200" dirty="0">
                <a:solidFill>
                  <a:srgbClr val="404040"/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Liczba uczniów – 552 (w tym 32 w oddziałach wychowania przedszkolnego)</a:t>
            </a:r>
            <a:endParaRPr lang="pl-PL" sz="1400" dirty="0">
              <a:effectLst/>
            </a:endParaRPr>
          </a:p>
          <a:p>
            <a:pPr marL="914400" indent="0" algn="l" rtl="0" eaLnBrk="1" latinLnBrk="0" hangingPunct="1">
              <a:spcBef>
                <a:spcPts val="1000"/>
              </a:spcBef>
              <a:spcAft>
                <a:spcPts val="0"/>
              </a:spcAft>
            </a:pPr>
            <a:r>
              <a:rPr lang="pl-PL" sz="1400" b="1" kern="1200" dirty="0">
                <a:solidFill>
                  <a:srgbClr val="404040"/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Liczba oddziałów – 25 (w tym 8 oddziałów sportowych)</a:t>
            </a:r>
            <a:endParaRPr lang="pl-PL" sz="1400" dirty="0">
              <a:effectLst/>
            </a:endParaRPr>
          </a:p>
          <a:p>
            <a:pPr marL="914400" indent="0" algn="l" rtl="0" eaLnBrk="1" latinLnBrk="0" hangingPunct="1">
              <a:spcBef>
                <a:spcPts val="1000"/>
              </a:spcBef>
              <a:spcAft>
                <a:spcPts val="0"/>
              </a:spcAft>
            </a:pPr>
            <a:r>
              <a:rPr lang="pl-PL" sz="1400" b="1" kern="1200" dirty="0">
                <a:solidFill>
                  <a:srgbClr val="404040"/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Liczba zatrudnionych nauczycieli – 66 (63,24 etatów przeliczeniowych)</a:t>
            </a:r>
            <a:endParaRPr lang="pl-PL" sz="1400" dirty="0">
              <a:effectLst/>
            </a:endParaRPr>
          </a:p>
          <a:p>
            <a:pPr marL="914400" indent="0" algn="l" rtl="0" eaLnBrk="1" latinLnBrk="0" hangingPunct="1">
              <a:spcBef>
                <a:spcPts val="1000"/>
              </a:spcBef>
              <a:spcAft>
                <a:spcPts val="0"/>
              </a:spcAft>
            </a:pPr>
            <a:r>
              <a:rPr lang="pl-PL" sz="1400" b="1" kern="1200" dirty="0">
                <a:solidFill>
                  <a:srgbClr val="404040"/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Liczba pracowników </a:t>
            </a:r>
            <a:r>
              <a:rPr lang="pl-PL" sz="1400" b="1" kern="1200" dirty="0" err="1">
                <a:solidFill>
                  <a:srgbClr val="404040"/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administracyjno</a:t>
            </a:r>
            <a:r>
              <a:rPr lang="pl-PL" sz="1400" b="1" kern="1200" dirty="0">
                <a:solidFill>
                  <a:srgbClr val="404040"/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 – obsługowych – 12 (10,75 etatów przeliczeniowych)</a:t>
            </a:r>
            <a:endParaRPr lang="pl-PL" sz="1400" dirty="0">
              <a:effectLst/>
            </a:endParaRPr>
          </a:p>
          <a:p>
            <a:pPr marL="914400" indent="0" algn="just" rtl="0" eaLnBrk="1" latinLnBrk="0" hangingPunct="1">
              <a:spcBef>
                <a:spcPts val="1000"/>
              </a:spcBef>
              <a:spcAft>
                <a:spcPts val="0"/>
              </a:spcAft>
            </a:pPr>
            <a:r>
              <a:rPr lang="pl-PL" sz="1400" b="1" kern="1200" dirty="0">
                <a:solidFill>
                  <a:srgbClr val="404040"/>
                </a:solidFill>
                <a:effectLst/>
                <a:latin typeface="+mj-lt"/>
                <a:ea typeface="+mn-ea"/>
                <a:cs typeface="+mn-cs"/>
              </a:rPr>
              <a:t>Co ją wyróżniało? Realizacja projektów edukacyjnych „Tydzień Bajek Polskich”, „Szkoła pozytywnego myślenia”, innowacji „Z angielskim </a:t>
            </a:r>
            <a:r>
              <a:rPr lang="pl-PL" sz="1400" b="1" kern="1200" dirty="0" err="1">
                <a:solidFill>
                  <a:srgbClr val="404040"/>
                </a:solidFill>
                <a:effectLst/>
                <a:latin typeface="+mj-lt"/>
                <a:ea typeface="+mn-ea"/>
                <a:cs typeface="+mn-cs"/>
              </a:rPr>
              <a:t>every</a:t>
            </a:r>
            <a:r>
              <a:rPr lang="pl-PL" sz="1400" b="1" kern="1200" dirty="0">
                <a:solidFill>
                  <a:srgbClr val="404040"/>
                </a:solidFill>
                <a:effectLst/>
                <a:latin typeface="+mj-lt"/>
                <a:ea typeface="+mn-ea"/>
                <a:cs typeface="+mn-cs"/>
              </a:rPr>
              <a:t> </a:t>
            </a:r>
            <a:r>
              <a:rPr lang="pl-PL" sz="1400" b="1" kern="1200" dirty="0" err="1">
                <a:solidFill>
                  <a:srgbClr val="404040"/>
                </a:solidFill>
                <a:effectLst/>
                <a:latin typeface="+mj-lt"/>
                <a:ea typeface="+mn-ea"/>
                <a:cs typeface="+mn-cs"/>
              </a:rPr>
              <a:t>day</a:t>
            </a:r>
            <a:r>
              <a:rPr lang="pl-PL" sz="1400" b="1" kern="1200" dirty="0">
                <a:solidFill>
                  <a:srgbClr val="404040"/>
                </a:solidFill>
                <a:effectLst/>
                <a:latin typeface="+mj-lt"/>
                <a:ea typeface="+mn-ea"/>
                <a:cs typeface="+mn-cs"/>
              </a:rPr>
              <a:t>”, „Po polsku z humorem i poprawnie”, Świetlicowe pozdrowienia”, ‚Edukacja przez szachy”, „Play with English” oraz udział w WOŚP, Europejskim Dniu Sportu, Szlachetnej Paczce, Sprzątaniu świata”; wydanie kalendarza z pracami uczniów z okazji 10 – </a:t>
            </a:r>
            <a:r>
              <a:rPr lang="pl-PL" sz="1400" b="1" kern="1200" dirty="0" err="1">
                <a:solidFill>
                  <a:srgbClr val="404040"/>
                </a:solidFill>
                <a:effectLst/>
                <a:latin typeface="+mj-lt"/>
                <a:ea typeface="+mn-ea"/>
                <a:cs typeface="+mn-cs"/>
              </a:rPr>
              <a:t>lecia</a:t>
            </a:r>
            <a:r>
              <a:rPr lang="pl-PL" sz="1400" b="1" kern="1200" dirty="0">
                <a:solidFill>
                  <a:srgbClr val="404040"/>
                </a:solidFill>
                <a:effectLst/>
                <a:latin typeface="+mj-lt"/>
                <a:ea typeface="+mn-ea"/>
                <a:cs typeface="+mn-cs"/>
              </a:rPr>
              <a:t> nadania imienia szkole.</a:t>
            </a:r>
          </a:p>
          <a:p>
            <a:pPr marL="914400" indent="0" algn="l" rtl="0" eaLnBrk="1" latinLnBrk="0" hangingPunct="1">
              <a:spcBef>
                <a:spcPts val="1000"/>
              </a:spcBef>
              <a:spcAft>
                <a:spcPts val="0"/>
              </a:spcAft>
              <a:buNone/>
            </a:pPr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8761B21B-6E1E-47FD-8411-2F891EDFD0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8297" y="4218038"/>
            <a:ext cx="2241755" cy="1693183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20CB2DE4-4952-48E7-A2EC-FBDD4EED91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7582" y="4227869"/>
            <a:ext cx="2310581" cy="1693184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1E5E398E-D63A-4A70-8FBC-6045AD2764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7019" y="4218037"/>
            <a:ext cx="2241755" cy="1693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A5A8698B-FDAC-4E2D-A08E-37C04FC218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48343" y="4227869"/>
            <a:ext cx="2340948" cy="1693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7606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D7E2BE9-B158-455E-B4C9-CED1E794F9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3097" y="624110"/>
            <a:ext cx="9341515" cy="1280890"/>
          </a:xfrm>
        </p:spPr>
        <p:txBody>
          <a:bodyPr>
            <a:normAutofit/>
          </a:bodyPr>
          <a:lstStyle/>
          <a:p>
            <a:pPr algn="ctr"/>
            <a:r>
              <a:rPr lang="pl-PL" sz="2400" b="1" kern="1200" dirty="0">
                <a:solidFill>
                  <a:srgbClr val="000000"/>
                </a:solidFill>
                <a:effectLst/>
                <a:ea typeface="+mj-ea"/>
                <a:cs typeface="+mj-cs"/>
              </a:rPr>
              <a:t>Szkoła Podstawowa im. Bohaterów Bitwy Warszawskiej 1920 r. Stanisławowie Pierwszym w roku szkolnym 2020/2021</a:t>
            </a:r>
            <a:endParaRPr lang="pl-PL" sz="24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B4BA666-CF9B-4398-8A98-3ADD425A96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7388" y="1904999"/>
            <a:ext cx="10817224" cy="4006221"/>
          </a:xfrm>
        </p:spPr>
        <p:txBody>
          <a:bodyPr>
            <a:normAutofit/>
          </a:bodyPr>
          <a:lstStyle/>
          <a:p>
            <a:pPr marL="914400" indent="0" algn="l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Wingdings 3" panose="05040102010807070707" pitchFamily="18" charset="2"/>
              <a:buChar char="´"/>
            </a:pPr>
            <a:r>
              <a:rPr lang="pl-PL" sz="1400" b="1" kern="1200" dirty="0">
                <a:solidFill>
                  <a:srgbClr val="404040"/>
                </a:solidFill>
                <a:effectLst/>
                <a:latin typeface="+mj-lt"/>
                <a:ea typeface="+mn-ea"/>
                <a:cs typeface="+mn-cs"/>
              </a:rPr>
              <a:t>Liczba uczniów – 324 (w tym 31 w oddziałach wychowania przedszkolnego)</a:t>
            </a:r>
            <a:endParaRPr lang="pl-PL" sz="1400" dirty="0">
              <a:effectLst/>
              <a:latin typeface="+mj-lt"/>
            </a:endParaRPr>
          </a:p>
          <a:p>
            <a:pPr marL="914400" indent="0" algn="l" rtl="0" eaLnBrk="1" latinLnBrk="0" hangingPunct="1">
              <a:spcBef>
                <a:spcPts val="1000"/>
              </a:spcBef>
              <a:spcAft>
                <a:spcPts val="0"/>
              </a:spcAft>
            </a:pPr>
            <a:r>
              <a:rPr lang="pl-PL" sz="1400" b="1" kern="1200" dirty="0">
                <a:solidFill>
                  <a:srgbClr val="404040"/>
                </a:solidFill>
                <a:effectLst/>
                <a:latin typeface="+mj-lt"/>
                <a:ea typeface="+mn-ea"/>
                <a:cs typeface="+mn-cs"/>
              </a:rPr>
              <a:t>Liczba oddziałów – 17 (w tym 7 oddziałów sportowych)</a:t>
            </a:r>
            <a:endParaRPr lang="pl-PL" sz="1400" dirty="0">
              <a:effectLst/>
              <a:latin typeface="+mj-lt"/>
            </a:endParaRPr>
          </a:p>
          <a:p>
            <a:pPr marL="914400" indent="0" algn="l" rtl="0" eaLnBrk="1" latinLnBrk="0" hangingPunct="1">
              <a:spcBef>
                <a:spcPts val="1000"/>
              </a:spcBef>
              <a:spcAft>
                <a:spcPts val="0"/>
              </a:spcAft>
            </a:pPr>
            <a:r>
              <a:rPr lang="pl-PL" sz="1400" b="1" kern="1200" dirty="0">
                <a:solidFill>
                  <a:srgbClr val="404040"/>
                </a:solidFill>
                <a:effectLst/>
                <a:latin typeface="+mj-lt"/>
                <a:ea typeface="+mn-ea"/>
                <a:cs typeface="+mn-cs"/>
              </a:rPr>
              <a:t>Liczba zatrudnionych nauczycieli – 52 (46,13 etatów przeliczeniowych)</a:t>
            </a:r>
            <a:endParaRPr lang="pl-PL" sz="1400" dirty="0">
              <a:effectLst/>
              <a:latin typeface="+mj-lt"/>
            </a:endParaRPr>
          </a:p>
          <a:p>
            <a:pPr marL="914400" indent="0" algn="l" rtl="0" eaLnBrk="1" latinLnBrk="0" hangingPunct="1">
              <a:spcBef>
                <a:spcPts val="1000"/>
              </a:spcBef>
              <a:spcAft>
                <a:spcPts val="0"/>
              </a:spcAft>
            </a:pPr>
            <a:r>
              <a:rPr lang="pl-PL" sz="1400" b="1" kern="1200" dirty="0">
                <a:solidFill>
                  <a:srgbClr val="404040"/>
                </a:solidFill>
                <a:effectLst/>
                <a:latin typeface="+mj-lt"/>
                <a:ea typeface="+mn-ea"/>
                <a:cs typeface="+mn-cs"/>
              </a:rPr>
              <a:t>Liczba pracowników </a:t>
            </a:r>
            <a:r>
              <a:rPr lang="pl-PL" sz="1400" b="1" kern="1200" dirty="0" err="1">
                <a:solidFill>
                  <a:srgbClr val="404040"/>
                </a:solidFill>
                <a:effectLst/>
                <a:latin typeface="+mj-lt"/>
                <a:ea typeface="+mn-ea"/>
                <a:cs typeface="+mn-cs"/>
              </a:rPr>
              <a:t>administracyjno</a:t>
            </a:r>
            <a:r>
              <a:rPr lang="pl-PL" sz="1400" b="1" kern="1200" dirty="0">
                <a:solidFill>
                  <a:srgbClr val="404040"/>
                </a:solidFill>
                <a:effectLst/>
                <a:latin typeface="+mj-lt"/>
                <a:ea typeface="+mn-ea"/>
                <a:cs typeface="+mn-cs"/>
              </a:rPr>
              <a:t> – obsługowych – 7 (6 etatów przeliczeniowych)</a:t>
            </a:r>
            <a:endParaRPr lang="pl-PL" sz="1400" dirty="0">
              <a:effectLst/>
              <a:latin typeface="+mj-lt"/>
            </a:endParaRPr>
          </a:p>
          <a:p>
            <a:pPr marL="914400" indent="0" algn="just" rtl="0" eaLnBrk="1" latinLnBrk="0" hangingPunct="1">
              <a:spcBef>
                <a:spcPts val="1000"/>
              </a:spcBef>
              <a:spcAft>
                <a:spcPts val="0"/>
              </a:spcAft>
            </a:pPr>
            <a:r>
              <a:rPr lang="pl-PL" sz="1400" b="1" kern="1200" dirty="0">
                <a:solidFill>
                  <a:srgbClr val="404040"/>
                </a:solidFill>
                <a:effectLst/>
                <a:latin typeface="+mj-lt"/>
                <a:ea typeface="+mn-ea"/>
                <a:cs typeface="+mn-cs"/>
              </a:rPr>
              <a:t>Co ją wyróżniało? Realizacja projektów edukacyjnych „Mega Misja”, „Lekcja z klasą”, „Jak odczytywać emocje?”, „Mali matematycy”, udział w akcjach „Szlachetna paczka”, „Kosz </a:t>
            </a:r>
            <a:r>
              <a:rPr lang="pl-PL" sz="1400" b="1" kern="1200" dirty="0" err="1">
                <a:solidFill>
                  <a:srgbClr val="404040"/>
                </a:solidFill>
                <a:effectLst/>
                <a:latin typeface="+mj-lt"/>
                <a:ea typeface="+mn-ea"/>
                <a:cs typeface="+mn-cs"/>
              </a:rPr>
              <a:t>miłosiedzia</a:t>
            </a:r>
            <a:r>
              <a:rPr lang="pl-PL" sz="1400" b="1" kern="1200" dirty="0">
                <a:solidFill>
                  <a:srgbClr val="404040"/>
                </a:solidFill>
                <a:effectLst/>
                <a:latin typeface="+mj-lt"/>
                <a:ea typeface="+mn-ea"/>
                <a:cs typeface="+mn-cs"/>
              </a:rPr>
              <a:t> Caritas”, realizacja innowacji „Geometria nie musi być trudna”, „ Przez poznanie przyrody do jej ukochania”, „Przygotowanie do aktywnego i świadomego wykorzystania wiedzy informatycznej w życiu codziennym”, organizacja Dnia języków obcych, Dnia sportu, Świątecznego kiermaszu.</a:t>
            </a:r>
          </a:p>
          <a:p>
            <a:pPr marL="914400" indent="0" algn="l" rtl="0" eaLnBrk="1" latinLnBrk="0" hangingPunct="1">
              <a:spcBef>
                <a:spcPts val="1000"/>
              </a:spcBef>
              <a:spcAft>
                <a:spcPts val="0"/>
              </a:spcAft>
              <a:buNone/>
            </a:pPr>
            <a:r>
              <a:rPr lang="pl-PL" sz="1400" b="1" kern="1200" dirty="0">
                <a:solidFill>
                  <a:srgbClr val="404040"/>
                </a:solidFill>
                <a:effectLst/>
                <a:latin typeface="+mj-lt"/>
                <a:ea typeface="+mn-ea"/>
                <a:cs typeface="+mn-cs"/>
              </a:rPr>
              <a:t> </a:t>
            </a:r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400DA8B5-C36F-4438-A9A3-A232C61817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9806" y="4564813"/>
            <a:ext cx="2123140" cy="1560684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6FD0995D-1E2A-4957-B981-B14B53C750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1239" y="4564813"/>
            <a:ext cx="2240833" cy="1560684"/>
          </a:xfrm>
          <a:prstGeom prst="rect">
            <a:avLst/>
          </a:prstGeom>
        </p:spPr>
      </p:pic>
      <p:pic>
        <p:nvPicPr>
          <p:cNvPr id="2052" name="Picture 4" descr="Czy Anioły mają skrzydła?, foto nr 7, ">
            <a:extLst>
              <a:ext uri="{FF2B5EF4-FFF2-40B4-BE49-F238E27FC236}">
                <a16:creationId xmlns:a16="http://schemas.microsoft.com/office/drawing/2014/main" id="{F25F8E26-F644-49FC-AC52-6F2F3AB5D9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9884" y="4564812"/>
            <a:ext cx="2146864" cy="1560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9E24B36B-19CE-4BD9-BFFC-9ACBCC5A0E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54560" y="4564813"/>
            <a:ext cx="2299126" cy="1560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557794"/>
      </p:ext>
    </p:extLst>
  </p:cSld>
  <p:clrMapOvr>
    <a:masterClrMapping/>
  </p:clrMapOvr>
</p:sld>
</file>

<file path=ppt/theme/theme1.xml><?xml version="1.0" encoding="utf-8"?>
<a:theme xmlns:a="http://schemas.openxmlformats.org/drawingml/2006/main" name="Smuga">
  <a:themeElements>
    <a:clrScheme name="Smuga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Smuga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muga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1372</TotalTime>
  <Words>4911</Words>
  <Application>Microsoft Office PowerPoint</Application>
  <PresentationFormat>Panoramiczny</PresentationFormat>
  <Paragraphs>1367</Paragraphs>
  <Slides>40</Slides>
  <Notes>3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40</vt:i4>
      </vt:variant>
    </vt:vector>
  </HeadingPairs>
  <TitlesOfParts>
    <vt:vector size="45" baseType="lpstr">
      <vt:lpstr>Arial</vt:lpstr>
      <vt:lpstr>Calibri</vt:lpstr>
      <vt:lpstr>Century Gothic</vt:lpstr>
      <vt:lpstr>Wingdings 3</vt:lpstr>
      <vt:lpstr>Smuga</vt:lpstr>
      <vt:lpstr>Prezentacja programu PowerPoint</vt:lpstr>
      <vt:lpstr>Stan organizacyjny szkół i przedszkoli w roku szkolnym 2020/2021</vt:lpstr>
      <vt:lpstr>Przedszkole Gminne w Nieporęcie  w roku szkolnym 2020/2021 </vt:lpstr>
      <vt:lpstr>Przedszkole Gminne w Białobrzegach  w roku szkolnym 2020/2021 </vt:lpstr>
      <vt:lpstr>Przedszkole Gminne im. Akademii Małych Odkrywców       w Zegrzu Południowym w roku szkolnym 2020/2021</vt:lpstr>
      <vt:lpstr>Przedszkole Gminne w Wólce Radzymińskiej  w roku szkolnym 2020/2021</vt:lpstr>
      <vt:lpstr>Szkoła Podstawowa im. Bronisława Tokaja w Nieporęcie           w roku szkolnym 2020/2021</vt:lpstr>
      <vt:lpstr>Szkoła Podstawowa im. Wandy Chotomskiej w Józefowie w roku szkolnym 2020/2021</vt:lpstr>
      <vt:lpstr>Szkoła Podstawowa im. Bohaterów Bitwy Warszawskiej 1920 r. Stanisławowie Pierwszym w roku szkolnym 2020/2021</vt:lpstr>
      <vt:lpstr>Szkoła Podstawowa im. I Batalionu Saperów Kościuszkowskich w Izabelinie w roku szkolnym 2020/2021</vt:lpstr>
      <vt:lpstr>Szkoła Podstawowa im. Wojska Polskiego                                    w Białobrzegach w roku szkolnym 2020/2021</vt:lpstr>
      <vt:lpstr>Szkoła Podstawowa im. 28 Pułku Strzelców Kaniowskich              w Wólce Radzymińskiej w roku szkolnym 2020/2021</vt:lpstr>
      <vt:lpstr>Przedszkola publiczne i niepubliczne na terenie gminy Nieporęt       w roku szkolnym 2020/2021 – dane statystyczne</vt:lpstr>
      <vt:lpstr>Szkoły podstawowe publiczne na terenie gminy Nieporęt                   w roku szkolnym 2020/2021 – dane statystyczne</vt:lpstr>
      <vt:lpstr>Szkoły podstawowe publiczne na terenie gminy Nieporęt                   w roku szkolnym 2020/2021 – uczniowie i oddziały sportowe</vt:lpstr>
      <vt:lpstr>Kadra nauczycielska w szkołach podstawowych i w gminnych przedszkolach w roku szkolnym 2020/2021</vt:lpstr>
      <vt:lpstr>Kadra nauczycielska w szkołach podstawowych i w gminnych przedszkolach w roku szkolnym 2020/2021                                               (awans zawodowy i doskonalenie zawodowe)</vt:lpstr>
      <vt:lpstr>Wyniki egzaminu ósmoklasisty w roku szkolnym 2020/2021</vt:lpstr>
      <vt:lpstr>Wyniki egzaminu ósmoklasisty w latach 2019/2020 oraz 2020/2021</vt:lpstr>
      <vt:lpstr>Wyniki egzaminu ósmoklasisty w roku szkolnym 2020/2021- skala staninowa</vt:lpstr>
      <vt:lpstr>Wyniki egzaminu ósmoklasisty w roku szkolnym 2020/2021- skala staninowa</vt:lpstr>
      <vt:lpstr>Wyniki egzaminu ósmoklasisty w roku szkolnym 2020/2021- skala staninowa</vt:lpstr>
      <vt:lpstr>Wyniki egzaminu ósmoklasisty w roku szkolnym 2020/2021-                  w zależności od lokalizacji szkoły na skali staninowej</vt:lpstr>
      <vt:lpstr>Wyniki egzaminu ósmoklasisty w roku szkolnym 2020/2021-                  w zależności od lokalizacji szkoły na skali staninowej</vt:lpstr>
      <vt:lpstr>Wyniki egzaminu ósmoklasisty w roku szkolnym 2020/2021-                  w zależności od lokalizacji szkoły na skali staninowej</vt:lpstr>
      <vt:lpstr>Losy Absolwentów - dalsza kariera edukacyjna absolwentów gminnych szkól podstawowych (rocznik 2020)</vt:lpstr>
      <vt:lpstr>Losy Absolwentów - realizacja obowiązku nauki młodzieży*               w Gminie Nieporęt   </vt:lpstr>
      <vt:lpstr>                 Zajęcia pozalekcyjne w roku szkolnym 2020/2021            - realizacja gminnego programu profilaktycznego „Pływam. Jestem zdrowy i bezpieczny” (wszyscy uczniowie klas I-VIII bez przeciwskazań lekarskich); - zajęcia sportowe organizowane przez działające na terenie gminy Nieporęt kluby sportowe (UKS „Dębina”, UKS „Fala”, UKS „Pogoń” Józefów; - dodatkowa nauka języka polskiego oraz wyrównywanie różnic programowych dla 5 obcokrajowców; - opieka świetlic szkolnych dla 913 uczniów szkół podstawowych.            </vt:lpstr>
      <vt:lpstr>Uczniowie wymagający stosowania specjalnej organizacji nauki                  i metod pracy w roku szkolnym 2020/2021</vt:lpstr>
      <vt:lpstr>Uczniowie wymagający stosowania specjalnej organizacji nauki                  i metod pracy w latach 2019/2020 i 2020/2021                                   (placówki publiczne i niepubliczne dotowane przez Gminę Nieporęt)</vt:lpstr>
      <vt:lpstr>Uczniowie szkół i przedszkoli (posiadający opinię PPP oraz orzeczenie                      o potrzebie kształcenia specjalnego) w roku szkolnym 2020/2021,                     dla których zorganizowano zajęcia specjalistyczne</vt:lpstr>
      <vt:lpstr>Realizacja pozostałych zadań oświatowych                                              w roku szkolnym 2020/2021</vt:lpstr>
      <vt:lpstr>Osiągnięcia uczniów w roku szkolnym 2020/2021</vt:lpstr>
      <vt:lpstr>Wyniki nadzoru pedagogicznego oraz nadzór organu prowadzącego w roku szkolnym 2020/2021</vt:lpstr>
      <vt:lpstr>Dotowanie szkół i placówek niepublicznych                                   w roku szkolnym 2020/2021</vt:lpstr>
      <vt:lpstr>Dotowanie szkół i placówek niepublicznych                                   w latach 2019/2020 oraz 2020/2021</vt:lpstr>
      <vt:lpstr>Dotowanie szkół i placówek niepublicznych                                   w roku szkolnym 2020/2021</vt:lpstr>
      <vt:lpstr>Oświata w Gminie Nieporęt w 2020 roku w liczbach</vt:lpstr>
      <vt:lpstr>Oświata w Gminie Nieporęt w 2020 roku w liczbach</vt:lpstr>
      <vt:lpstr>Oświata w Gminie Nieporęt w 2020 roku w liczbach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Henryka Galas</dc:creator>
  <cp:lastModifiedBy>Henryka Galas</cp:lastModifiedBy>
  <cp:revision>159</cp:revision>
  <cp:lastPrinted>2021-11-24T13:29:03Z</cp:lastPrinted>
  <dcterms:created xsi:type="dcterms:W3CDTF">2021-11-19T10:26:48Z</dcterms:created>
  <dcterms:modified xsi:type="dcterms:W3CDTF">2021-11-24T13:34:08Z</dcterms:modified>
</cp:coreProperties>
</file>